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90" r:id="rId13"/>
    <p:sldId id="291" r:id="rId14"/>
    <p:sldId id="292" r:id="rId15"/>
    <p:sldId id="293" r:id="rId16"/>
    <p:sldId id="294"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Lst>
  <p:sldSz cx="12192000" cy="6858000"/>
  <p:notesSz cx="6858000" cy="9144000"/>
  <p:embeddedFontLst>
    <p:embeddedFont>
      <p:font typeface="OPPOSans B" panose="02010600030101010101" charset="-122"/>
      <p:regular r:id="rId41"/>
    </p:embeddedFont>
    <p:embeddedFont>
      <p:font typeface="OPPOSans H" panose="02010600030101010101" charset="-122"/>
      <p:regular r:id="rId42"/>
    </p:embeddedFont>
    <p:embeddedFont>
      <p:font typeface="OPPOSans L" panose="02010600030101010101" charset="-122"/>
      <p:regular r:id="rId43"/>
    </p:embeddedFont>
    <p:embeddedFont>
      <p:font typeface="OPPOSans R" panose="02010600030101010101" charset="-122"/>
      <p:regular r:id="rId44"/>
    </p:embeddedFont>
    <p:embeddedFont>
      <p:font typeface="Source Han Sans" panose="02010600030101010101" charset="-122"/>
      <p:regular r:id="rId45"/>
    </p:embeddedFont>
    <p:embeddedFont>
      <p:font typeface="Source Han Sans CN Bold" panose="02010600030101010101" charset="-122"/>
      <p:regular r:id="rId4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946" y="1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项目一 认识大数据可视化</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930A01E3-6BFE-B6A7-2847-BA6C2C8C00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780862" y="1556178"/>
            <a:ext cx="180498" cy="1129085"/>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400" y="1532323"/>
            <a:ext cx="421420" cy="42142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92638" y="1524371"/>
            <a:ext cx="4720592" cy="198082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可视化的主要目的是帮助用户识别数据中的模式、趋势、关联性和异常值，从而支持数据分析和决策制定。通过探索和分析数据，数据可视化实现了对复杂数据集的简化，使得用户能够快速把握数据的要点，作出更加明智的选择和决策。</a:t>
            </a:r>
            <a:endParaRPr kumimoji="1" lang="zh-CN" altLang="en-US"/>
          </a:p>
        </p:txBody>
      </p:sp>
      <p:sp>
        <p:nvSpPr>
          <p:cNvPr id="7" name="标题 1"/>
          <p:cNvSpPr txBox="1"/>
          <p:nvPr/>
        </p:nvSpPr>
        <p:spPr>
          <a:xfrm>
            <a:off x="724504" y="1549772"/>
            <a:ext cx="293212" cy="365762"/>
          </a:xfrm>
          <a:prstGeom prst="rect">
            <a:avLst/>
          </a:prstGeom>
          <a:noFill/>
          <a:ln>
            <a:noFill/>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6386532" y="1556178"/>
            <a:ext cx="180498" cy="1129085"/>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266070" y="1532323"/>
            <a:ext cx="421420" cy="42142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798308" y="1524371"/>
            <a:ext cx="4720592" cy="198082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数据可视化包含三个主要组件：
1.数据：这是可视化的基础，数据分析师需要选择和准备适当的数据集来回答特定的问题。
2.表示：通过视觉元素如点、线、柱状图、饼图等来表示数据。
3.认知：用户通过这些视觉表示来理解和解释数据，提取有价值的信息。</a:t>
            </a:r>
            <a:endParaRPr kumimoji="1" lang="zh-CN" altLang="en-US"/>
          </a:p>
        </p:txBody>
      </p:sp>
      <p:sp>
        <p:nvSpPr>
          <p:cNvPr id="11" name="标题 1"/>
          <p:cNvSpPr txBox="1"/>
          <p:nvPr/>
        </p:nvSpPr>
        <p:spPr>
          <a:xfrm>
            <a:off x="6330174" y="1549772"/>
            <a:ext cx="293212" cy="365762"/>
          </a:xfrm>
          <a:prstGeom prst="rect">
            <a:avLst/>
          </a:prstGeom>
          <a:noFill/>
          <a:ln>
            <a:noFill/>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02</a:t>
            </a:r>
            <a:endParaRPr kumimoji="1" lang="zh-CN" altLang="en-US"/>
          </a:p>
        </p:txBody>
      </p:sp>
      <p:sp>
        <p:nvSpPr>
          <p:cNvPr id="12" name="标题 1"/>
          <p:cNvSpPr txBox="1"/>
          <p:nvPr/>
        </p:nvSpPr>
        <p:spPr>
          <a:xfrm>
            <a:off x="780862" y="3773598"/>
            <a:ext cx="180498" cy="1129085"/>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3749743"/>
            <a:ext cx="421420" cy="42142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1192638" y="3741791"/>
            <a:ext cx="4720592" cy="198082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可视化不仅仅是选择合适的图表类型，还包括了对数据进行清洗、格式化以及选择最合适的视觉编码方法，以保证信息的传递既准确又高效。视觉编码包括如何使用颜色、形状、大小和位置来表示数据的不同属性。例如，在地图中，不同的颜色可以表示不同的地区温度；在柱状图中，柱的高度可以表示不同类别的销售额。</a:t>
            </a:r>
            <a:endParaRPr kumimoji="1" lang="zh-CN" altLang="en-US"/>
          </a:p>
        </p:txBody>
      </p:sp>
      <p:sp>
        <p:nvSpPr>
          <p:cNvPr id="15" name="标题 1"/>
          <p:cNvSpPr txBox="1"/>
          <p:nvPr/>
        </p:nvSpPr>
        <p:spPr>
          <a:xfrm>
            <a:off x="724504" y="3767192"/>
            <a:ext cx="293212" cy="365762"/>
          </a:xfrm>
          <a:prstGeom prst="rect">
            <a:avLst/>
          </a:prstGeom>
          <a:noFill/>
          <a:ln>
            <a:noFill/>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03</a:t>
            </a:r>
            <a:endParaRPr kumimoji="1" lang="zh-CN" altLang="en-US"/>
          </a:p>
        </p:txBody>
      </p:sp>
      <p:sp>
        <p:nvSpPr>
          <p:cNvPr id="16" name="标题 1"/>
          <p:cNvSpPr txBox="1"/>
          <p:nvPr/>
        </p:nvSpPr>
        <p:spPr>
          <a:xfrm>
            <a:off x="6386532" y="3773598"/>
            <a:ext cx="180498" cy="1129085"/>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6266070" y="3749743"/>
            <a:ext cx="421420" cy="42142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6798308" y="3741791"/>
            <a:ext cx="4720592" cy="198082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可视化有不同的类型，包括科学可视化、信息可视化和可视分析系统。科学可视化主要关注于三维现象的可视化，信息可视化着重于将数据以图形的方式表示出来，以帮助人们理解信息，而可视分析系统则结合了交互式探索和数据分析，支持用户深入理解数据。</a:t>
            </a:r>
            <a:endParaRPr kumimoji="1" lang="zh-CN" altLang="en-US"/>
          </a:p>
        </p:txBody>
      </p:sp>
      <p:sp>
        <p:nvSpPr>
          <p:cNvPr id="19" name="标题 1"/>
          <p:cNvSpPr txBox="1"/>
          <p:nvPr/>
        </p:nvSpPr>
        <p:spPr>
          <a:xfrm>
            <a:off x="6330174" y="3767192"/>
            <a:ext cx="293212" cy="365762"/>
          </a:xfrm>
          <a:prstGeom prst="rect">
            <a:avLst/>
          </a:prstGeom>
          <a:noFill/>
          <a:ln>
            <a:noFill/>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04</a:t>
            </a:r>
            <a:endParaRPr kumimoji="1" lang="zh-CN" altLang="en-US"/>
          </a:p>
        </p:txBody>
      </p:sp>
      <p:sp>
        <p:nvSpPr>
          <p:cNvPr id="20"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一、什么是数据可视化</a:t>
            </a:r>
            <a:endParaRPr kumimoji="1" lang="zh-CN" altLang="en-US"/>
          </a:p>
        </p:txBody>
      </p:sp>
      <p:sp>
        <p:nvSpPr>
          <p:cNvPr id="21"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22"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760706" y="1281213"/>
            <a:ext cx="5266386" cy="2435819"/>
          </a:xfrm>
          <a:prstGeom prst="roundRect">
            <a:avLst>
              <a:gd name="adj" fmla="val 12424"/>
            </a:avLst>
          </a:prstGeom>
          <a:blipFill>
            <a:blip r:embed="rId2"/>
            <a:srcRect/>
            <a:stretch>
              <a:fillRect l="-104858" t="-1072905" r="-4048"/>
            </a:stretch>
          </a:blipFill>
          <a:ln w="19050" cap="sq">
            <a:noFill/>
            <a:miter/>
          </a:ln>
          <a:effectLst>
            <a:outerShdw blurRad="165100" dist="12700" sx="102000" sy="1020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3" name="标题 1"/>
          <p:cNvSpPr txBox="1"/>
          <p:nvPr/>
        </p:nvSpPr>
        <p:spPr>
          <a:xfrm>
            <a:off x="941590" y="1420245"/>
            <a:ext cx="648000" cy="648000"/>
          </a:xfrm>
          <a:prstGeom prst="ellipse">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690794" y="1490853"/>
            <a:ext cx="4175732" cy="1938864"/>
          </a:xfrm>
          <a:prstGeom prst="rect">
            <a:avLst/>
          </a:prstGeom>
          <a:noFill/>
          <a:ln>
            <a:noFill/>
          </a:ln>
          <a:effectLst/>
        </p:spPr>
        <p:txBody>
          <a:bodyPr vert="horz" wrap="square" lIns="0" tIns="0" rIns="0" bIns="0" rtlCol="0" anchor="t"/>
          <a:lstStyle/>
          <a:p>
            <a:pPr algn="l"/>
            <a:r>
              <a:rPr kumimoji="1" lang="en-US" altLang="zh-CN" sz="1400">
                <a:ln w="12700">
                  <a:noFill/>
                </a:ln>
                <a:solidFill>
                  <a:schemeClr val="tx1">
                    <a:lumMod val="85000"/>
                    <a:lumOff val="15000"/>
                  </a:schemeClr>
                </a:solidFill>
                <a:latin typeface="OPPOSans L"/>
                <a:ea typeface="OPPOSans L"/>
                <a:cs typeface="OPPOSans L"/>
              </a:rPr>
              <a:t>时间数据可视化</a:t>
            </a:r>
            <a:endParaRPr kumimoji="1" lang="zh-CN" altLang="en-US"/>
          </a:p>
        </p:txBody>
      </p:sp>
      <p:sp>
        <p:nvSpPr>
          <p:cNvPr id="5" name="标题 1"/>
          <p:cNvSpPr txBox="1"/>
          <p:nvPr/>
        </p:nvSpPr>
        <p:spPr>
          <a:xfrm>
            <a:off x="937942" y="1414066"/>
            <a:ext cx="621737" cy="648000"/>
          </a:xfrm>
          <a:prstGeom prst="rect">
            <a:avLst/>
          </a:prstGeom>
          <a:noFill/>
          <a:ln>
            <a:noFill/>
          </a:ln>
        </p:spPr>
        <p:txBody>
          <a:bodyPr vert="horz" wrap="square" lIns="0" tIns="0" rIns="0" bIns="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sp>
        <p:nvSpPr>
          <p:cNvPr id="6" name="标题 1"/>
          <p:cNvSpPr txBox="1"/>
          <p:nvPr/>
        </p:nvSpPr>
        <p:spPr>
          <a:xfrm>
            <a:off x="6158206" y="1275033"/>
            <a:ext cx="5266386" cy="2435819"/>
          </a:xfrm>
          <a:prstGeom prst="roundRect">
            <a:avLst>
              <a:gd name="adj" fmla="val 12424"/>
            </a:avLst>
          </a:prstGeom>
          <a:blipFill>
            <a:blip r:embed="rId2"/>
            <a:srcRect/>
            <a:stretch>
              <a:fillRect l="-104858" t="-1072905" r="-4048"/>
            </a:stretch>
          </a:blipFill>
          <a:ln w="19050" cap="sq">
            <a:noFill/>
            <a:miter/>
          </a:ln>
          <a:effectLst>
            <a:outerShdw blurRad="165100" dist="12700" sx="102000" sy="1020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6339090" y="1414065"/>
            <a:ext cx="648000" cy="648000"/>
          </a:xfrm>
          <a:prstGeom prst="ellipse">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088294" y="1484673"/>
            <a:ext cx="4175732" cy="1938864"/>
          </a:xfrm>
          <a:prstGeom prst="rect">
            <a:avLst/>
          </a:prstGeom>
          <a:noFill/>
          <a:ln>
            <a:noFill/>
          </a:ln>
          <a:effectLst/>
        </p:spPr>
        <p:txBody>
          <a:bodyPr vert="horz" wrap="square" lIns="0" tIns="0" rIns="0" bIns="0" rtlCol="0" anchor="t"/>
          <a:lstStyle/>
          <a:p>
            <a:pPr algn="l"/>
            <a:r>
              <a:rPr kumimoji="1" lang="en-US" altLang="zh-CN" sz="1400">
                <a:ln w="12700">
                  <a:noFill/>
                </a:ln>
                <a:solidFill>
                  <a:schemeClr val="tx1">
                    <a:lumMod val="85000"/>
                    <a:lumOff val="15000"/>
                  </a:schemeClr>
                </a:solidFill>
                <a:latin typeface="OPPOSans L"/>
                <a:ea typeface="OPPOSans L"/>
                <a:cs typeface="OPPOSans L"/>
              </a:rPr>
              <a:t>时间型数据类型是按时间顺序排列的一系列数据值。与一般的定量数据不同，时间型数据包含时间属性，不仅要表达数据随时间变化的规律，还需表达数据分布的时间规律。时间数据可以分为离散型时间数据和连续型时间数据两种。</a:t>
            </a:r>
            <a:endParaRPr kumimoji="1" lang="zh-CN" altLang="en-US"/>
          </a:p>
        </p:txBody>
      </p:sp>
      <p:sp>
        <p:nvSpPr>
          <p:cNvPr id="9" name="标题 1"/>
          <p:cNvSpPr txBox="1"/>
          <p:nvPr/>
        </p:nvSpPr>
        <p:spPr>
          <a:xfrm>
            <a:off x="757058" y="3867228"/>
            <a:ext cx="5266386" cy="2435819"/>
          </a:xfrm>
          <a:prstGeom prst="roundRect">
            <a:avLst>
              <a:gd name="adj" fmla="val 12424"/>
            </a:avLst>
          </a:prstGeom>
          <a:blipFill>
            <a:blip r:embed="rId2"/>
            <a:srcRect/>
            <a:stretch>
              <a:fillRect l="-104858" t="-1072905" r="-4048"/>
            </a:stretch>
          </a:blipFill>
          <a:ln w="19050" cap="sq">
            <a:noFill/>
            <a:miter/>
          </a:ln>
          <a:effectLst>
            <a:outerShdw blurRad="165100" dist="12700" sx="102000" sy="1020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937942" y="4006260"/>
            <a:ext cx="648000" cy="648000"/>
          </a:xfrm>
          <a:prstGeom prst="ellipse">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687146" y="4076868"/>
            <a:ext cx="4175732" cy="1938864"/>
          </a:xfrm>
          <a:prstGeom prst="rect">
            <a:avLst/>
          </a:prstGeom>
          <a:noFill/>
          <a:ln>
            <a:noFill/>
          </a:ln>
          <a:effectLst/>
        </p:spPr>
        <p:txBody>
          <a:bodyPr vert="horz" wrap="square" lIns="0" tIns="0" rIns="0" bIns="0" rtlCol="0" anchor="t"/>
          <a:lstStyle/>
          <a:p>
            <a:pPr algn="l"/>
            <a:r>
              <a:rPr kumimoji="1" lang="en-US" altLang="zh-CN" sz="1400">
                <a:ln w="12700">
                  <a:noFill/>
                </a:ln>
                <a:solidFill>
                  <a:schemeClr val="tx1">
                    <a:lumMod val="85000"/>
                    <a:lumOff val="15000"/>
                  </a:schemeClr>
                </a:solidFill>
                <a:latin typeface="OPPOSans L"/>
                <a:ea typeface="OPPOSans L"/>
                <a:cs typeface="OPPOSans L"/>
              </a:rPr>
              <a:t>时间序列数据是以时间为分组的数据，它显示了在一段时间内发生的一系列事件。时间和我们的日常生活是紧密相连的，所以时间数据的可视化非常的重要。</a:t>
            </a:r>
            <a:endParaRPr kumimoji="1" lang="zh-CN" altLang="en-US"/>
          </a:p>
        </p:txBody>
      </p:sp>
      <p:sp>
        <p:nvSpPr>
          <p:cNvPr id="12" name="标题 1"/>
          <p:cNvSpPr txBox="1"/>
          <p:nvPr/>
        </p:nvSpPr>
        <p:spPr>
          <a:xfrm>
            <a:off x="6154558" y="3861048"/>
            <a:ext cx="5266386" cy="2435819"/>
          </a:xfrm>
          <a:prstGeom prst="roundRect">
            <a:avLst>
              <a:gd name="adj" fmla="val 12424"/>
            </a:avLst>
          </a:prstGeom>
          <a:blipFill>
            <a:blip r:embed="rId2"/>
            <a:srcRect/>
            <a:stretch>
              <a:fillRect l="-104858" t="-1072905" r="-4048"/>
            </a:stretch>
          </a:blipFill>
          <a:ln w="19050" cap="sq">
            <a:noFill/>
            <a:miter/>
          </a:ln>
          <a:effectLst>
            <a:outerShdw blurRad="165100" dist="12700" sx="102000" sy="1020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6339090" y="4006260"/>
            <a:ext cx="648000" cy="648000"/>
          </a:xfrm>
          <a:prstGeom prst="ellipse">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084646" y="4070688"/>
            <a:ext cx="4175732" cy="1938864"/>
          </a:xfrm>
          <a:prstGeom prst="rect">
            <a:avLst/>
          </a:prstGeom>
          <a:noFill/>
          <a:ln>
            <a:noFill/>
          </a:ln>
          <a:effectLst/>
        </p:spPr>
        <p:txBody>
          <a:bodyPr vert="horz" wrap="square" lIns="0" tIns="0" rIns="0" bIns="0" rtlCol="0" anchor="t"/>
          <a:lstStyle/>
          <a:p>
            <a:pPr algn="l"/>
            <a:r>
              <a:rPr kumimoji="1" lang="en-US" altLang="zh-CN" sz="1400">
                <a:ln w="12700">
                  <a:noFill/>
                </a:ln>
                <a:solidFill>
                  <a:schemeClr val="tx1">
                    <a:lumMod val="85000"/>
                    <a:lumOff val="15000"/>
                  </a:schemeClr>
                </a:solidFill>
                <a:latin typeface="OPPOSans L"/>
                <a:ea typeface="OPPOSans L"/>
                <a:cs typeface="OPPOSans L"/>
              </a:rPr>
              <a:t>连续型采用的是折线图、梯形图、拟合图这三钟图表来处理的，而离散型采用的是柱形图、堆叠图、点状图这三种图表处理的。这些图表各有各的特点和优势，要能够理解事物正在变迁和发展，以及变化了多少，这就需要从图表中挖掘所需要的信息。要从一堆源数据中获取整体概貌可能很费事，但是通过图表，就能一眼看出事物的发展趋势，是上升还是下降，能够快速了解数据的概貌。这就是数据可视化的优势。</a:t>
            </a:r>
            <a:endParaRPr kumimoji="1" lang="zh-CN" altLang="en-US"/>
          </a:p>
        </p:txBody>
      </p:sp>
      <p:sp>
        <p:nvSpPr>
          <p:cNvPr id="15" name="标题 1"/>
          <p:cNvSpPr txBox="1"/>
          <p:nvPr/>
        </p:nvSpPr>
        <p:spPr>
          <a:xfrm>
            <a:off x="865487" y="3999654"/>
            <a:ext cx="744392" cy="648000"/>
          </a:xfrm>
          <a:prstGeom prst="rect">
            <a:avLst/>
          </a:prstGeom>
          <a:noFill/>
          <a:ln>
            <a:noFill/>
          </a:ln>
        </p:spPr>
        <p:txBody>
          <a:bodyPr vert="horz" wrap="square" lIns="0" tIns="0" rIns="0" bIns="0" rtlCol="0" anchor="ctr"/>
          <a:lstStyle/>
          <a:p>
            <a:pPr algn="ctr"/>
            <a:r>
              <a:rPr kumimoji="1" lang="en-US" altLang="zh-CN" sz="1800" dirty="0">
                <a:ln w="12700">
                  <a:noFill/>
                </a:ln>
                <a:solidFill>
                  <a:schemeClr val="bg1"/>
                </a:solidFill>
                <a:latin typeface="OPPOSans H"/>
                <a:ea typeface="OPPOSans H"/>
                <a:cs typeface="OPPOSans H"/>
              </a:rPr>
              <a:t>1-2</a:t>
            </a:r>
            <a:endParaRPr kumimoji="1" lang="zh-CN" altLang="en-US" dirty="0"/>
          </a:p>
        </p:txBody>
      </p:sp>
      <p:sp>
        <p:nvSpPr>
          <p:cNvPr id="16" name="标题 1"/>
          <p:cNvSpPr txBox="1"/>
          <p:nvPr/>
        </p:nvSpPr>
        <p:spPr>
          <a:xfrm>
            <a:off x="6270805" y="1414066"/>
            <a:ext cx="744392" cy="648000"/>
          </a:xfrm>
          <a:prstGeom prst="rect">
            <a:avLst/>
          </a:prstGeom>
          <a:noFill/>
          <a:ln>
            <a:noFill/>
          </a:ln>
        </p:spPr>
        <p:txBody>
          <a:bodyPr vert="horz" wrap="square" lIns="0" tIns="0" rIns="0" bIns="0" rtlCol="0" anchor="ctr"/>
          <a:lstStyle/>
          <a:p>
            <a:pPr algn="ctr"/>
            <a:r>
              <a:rPr kumimoji="1" lang="en-US" altLang="zh-CN" sz="1800" dirty="0">
                <a:ln w="12700">
                  <a:noFill/>
                </a:ln>
                <a:solidFill>
                  <a:schemeClr val="bg1"/>
                </a:solidFill>
                <a:latin typeface="OPPOSans H"/>
                <a:ea typeface="OPPOSans H"/>
                <a:cs typeface="OPPOSans H"/>
              </a:rPr>
              <a:t>1-1</a:t>
            </a:r>
            <a:endParaRPr kumimoji="1" lang="zh-CN" altLang="en-US" dirty="0"/>
          </a:p>
        </p:txBody>
      </p:sp>
      <p:sp>
        <p:nvSpPr>
          <p:cNvPr id="17" name="标题 1"/>
          <p:cNvSpPr txBox="1"/>
          <p:nvPr/>
        </p:nvSpPr>
        <p:spPr>
          <a:xfrm>
            <a:off x="6280943" y="4002772"/>
            <a:ext cx="744392" cy="648000"/>
          </a:xfrm>
          <a:prstGeom prst="rect">
            <a:avLst/>
          </a:prstGeom>
          <a:noFill/>
          <a:ln>
            <a:noFill/>
          </a:ln>
        </p:spPr>
        <p:txBody>
          <a:bodyPr vert="horz" wrap="square" lIns="0" tIns="0" rIns="0" bIns="0" rtlCol="0" anchor="ctr"/>
          <a:lstStyle/>
          <a:p>
            <a:pPr algn="ctr"/>
            <a:r>
              <a:rPr kumimoji="1" lang="en-US" altLang="zh-CN" sz="1800" dirty="0">
                <a:ln w="12700">
                  <a:noFill/>
                </a:ln>
                <a:solidFill>
                  <a:schemeClr val="bg1"/>
                </a:solidFill>
                <a:latin typeface="OPPOSans H"/>
                <a:ea typeface="OPPOSans H"/>
                <a:cs typeface="OPPOSans H"/>
              </a:rPr>
              <a:t>1-3</a:t>
            </a:r>
            <a:endParaRPr kumimoji="1" lang="zh-CN" altLang="en-US" dirty="0"/>
          </a:p>
        </p:txBody>
      </p:sp>
      <p:sp>
        <p:nvSpPr>
          <p:cNvPr id="18"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二、常见的可视化技术</a:t>
            </a:r>
            <a:endParaRPr kumimoji="1" lang="zh-CN" altLang="en-US"/>
          </a:p>
        </p:txBody>
      </p:sp>
      <p:sp>
        <p:nvSpPr>
          <p:cNvPr id="19"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20"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标题 1"/>
          <p:cNvCxnSpPr/>
          <p:nvPr/>
        </p:nvCxnSpPr>
        <p:spPr>
          <a:xfrm>
            <a:off x="-24000" y="3405483"/>
            <a:ext cx="12240000" cy="0"/>
          </a:xfrm>
          <a:prstGeom prst="line">
            <a:avLst/>
          </a:prstGeom>
          <a:noFill/>
          <a:ln w="25400" cap="sq">
            <a:solidFill>
              <a:schemeClr val="bg1">
                <a:lumMod val="85000"/>
              </a:schemeClr>
            </a:solidFill>
            <a:miter/>
          </a:ln>
        </p:spPr>
      </p:cxnSp>
      <p:sp>
        <p:nvSpPr>
          <p:cNvPr id="3" name="标题 1"/>
          <p:cNvSpPr txBox="1"/>
          <p:nvPr/>
        </p:nvSpPr>
        <p:spPr>
          <a:xfrm rot="8113744">
            <a:off x="2688263" y="1610136"/>
            <a:ext cx="1260000" cy="1260000"/>
          </a:xfrm>
          <a:prstGeom prst="teardrop">
            <a:avLst/>
          </a:prstGeom>
          <a:gradFill>
            <a:gsLst>
              <a:gs pos="0">
                <a:schemeClr val="accent1">
                  <a:alpha val="100000"/>
                </a:schemeClr>
              </a:gs>
              <a:gs pos="100000">
                <a:schemeClr val="accent1">
                  <a:lumMod val="40000"/>
                  <a:lumOff val="60000"/>
                  <a:alpha val="100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246263" y="3333483"/>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012263" y="1957066"/>
            <a:ext cx="612000" cy="566140"/>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6" name="标题 1"/>
          <p:cNvSpPr txBox="1"/>
          <p:nvPr/>
        </p:nvSpPr>
        <p:spPr>
          <a:xfrm>
            <a:off x="978263" y="4441659"/>
            <a:ext cx="4680000" cy="1301505"/>
          </a:xfrm>
          <a:prstGeom prst="rect">
            <a:avLst/>
          </a:prstGeom>
          <a:noFill/>
          <a:ln>
            <a:noFill/>
          </a:ln>
        </p:spPr>
        <p:txBody>
          <a:bodyPr vert="horz" wrap="square" lIns="0" tIns="0" rIns="0" bIns="0" rtlCol="0" anchor="t"/>
          <a:lstStyle/>
          <a:p>
            <a:pPr algn="ctr"/>
            <a:r>
              <a:rPr kumimoji="1" lang="en-US" altLang="zh-CN" sz="1400" dirty="0" err="1">
                <a:ln w="12700">
                  <a:noFill/>
                </a:ln>
                <a:solidFill>
                  <a:schemeClr val="tx1">
                    <a:lumMod val="85000"/>
                    <a:lumOff val="15000"/>
                  </a:schemeClr>
                </a:solidFill>
                <a:latin typeface="OPPOSans L"/>
                <a:ea typeface="OPPOSans L"/>
                <a:cs typeface="OPPOSans L"/>
              </a:rPr>
              <a:t>比例数据是根据类别、子类别和群体来进行划分的。此处的群体为统计学意义上的群体，它代表着各种可能的选择和产出，即为样本空间</a:t>
            </a:r>
            <a:r>
              <a:rPr kumimoji="1" lang="en-US" altLang="zh-CN" sz="1400" dirty="0">
                <a:ln w="12700">
                  <a:noFill/>
                </a:ln>
                <a:solidFill>
                  <a:schemeClr val="tx1">
                    <a:lumMod val="85000"/>
                    <a:lumOff val="15000"/>
                  </a:schemeClr>
                </a:solidFill>
                <a:latin typeface="OPPOSans L"/>
                <a:ea typeface="OPPOSans L"/>
                <a:cs typeface="OPPOSans L"/>
              </a:rPr>
              <a:t>。</a:t>
            </a:r>
            <a:endParaRPr kumimoji="1" lang="zh-CN" altLang="en-US" dirty="0"/>
          </a:p>
        </p:txBody>
      </p:sp>
      <p:sp>
        <p:nvSpPr>
          <p:cNvPr id="7" name="标题 1"/>
          <p:cNvSpPr txBox="1"/>
          <p:nvPr/>
        </p:nvSpPr>
        <p:spPr>
          <a:xfrm>
            <a:off x="978263" y="3786725"/>
            <a:ext cx="4680000" cy="469300"/>
          </a:xfrm>
          <a:prstGeom prst="rect">
            <a:avLst/>
          </a:prstGeom>
          <a:noFill/>
          <a:ln w="12700" cap="sq">
            <a:noFill/>
            <a:miter/>
          </a:ln>
        </p:spPr>
        <p:txBody>
          <a:bodyPr vert="horz" wrap="square" lIns="0" tIns="0" rIns="0" bIns="0" rtlCol="0" anchor="ctr"/>
          <a:lstStyle/>
          <a:p>
            <a:pPr algn="ctr"/>
            <a:r>
              <a:rPr kumimoji="1" lang="en-US" altLang="zh-CN" sz="1600">
                <a:ln w="12700">
                  <a:noFill/>
                </a:ln>
                <a:solidFill>
                  <a:schemeClr val="tx1">
                    <a:lumMod val="85000"/>
                    <a:lumOff val="15000"/>
                  </a:schemeClr>
                </a:solidFill>
                <a:latin typeface="OPPOSans H"/>
                <a:ea typeface="OPPOSans H"/>
                <a:cs typeface="OPPOSans H"/>
              </a:rPr>
              <a:t>比例数据可视化</a:t>
            </a:r>
            <a:endParaRPr kumimoji="1" lang="zh-CN" altLang="en-US"/>
          </a:p>
        </p:txBody>
      </p:sp>
      <p:sp>
        <p:nvSpPr>
          <p:cNvPr id="8" name="标题 1"/>
          <p:cNvSpPr txBox="1"/>
          <p:nvPr/>
        </p:nvSpPr>
        <p:spPr>
          <a:xfrm rot="8113744">
            <a:off x="8231037" y="1610136"/>
            <a:ext cx="1260000" cy="1260000"/>
          </a:xfrm>
          <a:prstGeom prst="teardrop">
            <a:avLst/>
          </a:prstGeom>
          <a:gradFill>
            <a:gsLst>
              <a:gs pos="0">
                <a:schemeClr val="accent1">
                  <a:alpha val="100000"/>
                </a:schemeClr>
              </a:gs>
              <a:gs pos="100000">
                <a:schemeClr val="accent1">
                  <a:lumMod val="40000"/>
                  <a:lumOff val="60000"/>
                  <a:alpha val="100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789037" y="3333483"/>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8555038" y="1962711"/>
            <a:ext cx="612000" cy="554849"/>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6521037" y="4441659"/>
            <a:ext cx="4680000" cy="1301505"/>
          </a:xfrm>
          <a:prstGeom prst="rect">
            <a:avLst/>
          </a:prstGeom>
          <a:noFill/>
          <a:ln>
            <a:noFill/>
          </a:ln>
        </p:spPr>
        <p:txBody>
          <a:bodyPr vert="horz" wrap="square" lIns="0" tIns="0" rIns="0" bIns="0" rtlCol="0" anchor="t"/>
          <a:lstStyle/>
          <a:p>
            <a:pPr algn="ctr"/>
            <a:endParaRPr kumimoji="1" lang="zh-CN" altLang="en-US"/>
          </a:p>
        </p:txBody>
      </p:sp>
      <p:sp>
        <p:nvSpPr>
          <p:cNvPr id="12" name="标题 1"/>
          <p:cNvSpPr txBox="1"/>
          <p:nvPr/>
        </p:nvSpPr>
        <p:spPr>
          <a:xfrm>
            <a:off x="6593037" y="4827958"/>
            <a:ext cx="4680000" cy="469300"/>
          </a:xfrm>
          <a:prstGeom prst="rect">
            <a:avLst/>
          </a:prstGeom>
          <a:noFill/>
          <a:ln w="12700" cap="sq">
            <a:noFill/>
            <a:miter/>
          </a:ln>
        </p:spPr>
        <p:txBody>
          <a:bodyPr vert="horz" wrap="square" lIns="0" tIns="0" rIns="0" bIns="0" rtlCol="0" anchor="ctr"/>
          <a:lstStyle/>
          <a:p>
            <a:pPr algn="ctr"/>
            <a:r>
              <a:rPr kumimoji="1" lang="en-US" altLang="zh-CN" sz="1400" dirty="0">
                <a:ln w="12700">
                  <a:noFill/>
                </a:ln>
                <a:solidFill>
                  <a:schemeClr val="tx1">
                    <a:lumMod val="85000"/>
                    <a:lumOff val="15000"/>
                  </a:schemeClr>
                </a:solidFill>
                <a:latin typeface="OPPOSans L"/>
                <a:ea typeface="OPPOSans L"/>
                <a:cs typeface="OPPOSans L"/>
              </a:rPr>
              <a:t>对于比例数据进行可视化主要从整体与部分的关系或者时间与空间的分布入手。通常可以使用饼图、环形图、堆叠柱形图和板块层级图来呈现各部分比例数据。进行比例数据可视化可以看到最大值、最小值和整体与部分的关系；对于同一个问题有多种选项时，可以通过堆叠柱形图看到整体中所有问题选项的分布情况，同时也可以看到每个问题选项的情况；对于类似于树状的数据，可以通过板块层级图来展示，清楚地看出分布情况；对于带时空属性的比例数据，可以通过堆叠面积图来呈现，既可以看到随时间变化数据的变化情况，也能看到同一时间不同问题的比例分布情况。</a:t>
            </a:r>
            <a:endParaRPr kumimoji="1" lang="zh-CN" altLang="en-US" sz="1400" dirty="0">
              <a:ln w="12700">
                <a:noFill/>
              </a:ln>
              <a:solidFill>
                <a:schemeClr val="tx1">
                  <a:lumMod val="85000"/>
                  <a:lumOff val="15000"/>
                </a:schemeClr>
              </a:solidFill>
              <a:latin typeface="OPPOSans L"/>
              <a:ea typeface="OPPOSans L"/>
              <a:cs typeface="OPPOSans L"/>
            </a:endParaRPr>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比例数据可视化</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516000" y="2012200"/>
            <a:ext cx="11160000" cy="3240000"/>
          </a:xfrm>
          <a:prstGeom prst="roundRect">
            <a:avLst>
              <a:gd name="adj" fmla="val 6002"/>
            </a:avLst>
          </a:prstGeom>
          <a:solidFill>
            <a:schemeClr val="bg1">
              <a:lumMod val="95000"/>
            </a:schemeClr>
          </a:solidFill>
          <a:ln w="12700" cap="sq">
            <a:noFill/>
            <a:miter/>
          </a:ln>
          <a:effectLst/>
        </p:spPr>
        <p:txBody>
          <a:bodyPr vert="horz" wrap="square" lIns="0" tIns="0" rIns="0" bIns="0" rtlCol="0" anchor="t"/>
          <a:lstStyle/>
          <a:p>
            <a:pPr algn="ctr"/>
            <a:endParaRPr kumimoji="1" lang="zh-CN" altLang="en-US"/>
          </a:p>
        </p:txBody>
      </p:sp>
      <p:grpSp>
        <p:nvGrpSpPr>
          <p:cNvPr id="3" name="组合 2"/>
          <p:cNvGrpSpPr/>
          <p:nvPr/>
        </p:nvGrpSpPr>
        <p:grpSpPr>
          <a:xfrm>
            <a:off x="8349900" y="1662678"/>
            <a:ext cx="3046331" cy="3939044"/>
            <a:chOff x="8349900" y="1662678"/>
            <a:chExt cx="3046331" cy="3939044"/>
          </a:xfrm>
        </p:grpSpPr>
        <p:sp>
          <p:nvSpPr>
            <p:cNvPr id="4" name="标题 1"/>
            <p:cNvSpPr txBox="1"/>
            <p:nvPr/>
          </p:nvSpPr>
          <p:spPr>
            <a:xfrm>
              <a:off x="10402937" y="4067187"/>
              <a:ext cx="854207" cy="1445378"/>
            </a:xfrm>
            <a:custGeom>
              <a:avLst/>
              <a:gdLst>
                <a:gd name="connsiteX0" fmla="*/ 0 w 1201483"/>
                <a:gd name="connsiteY0" fmla="*/ 1588008 h 2225135"/>
                <a:gd name="connsiteX1" fmla="*/ 398240 w 1201483"/>
                <a:gd name="connsiteY1" fmla="*/ 2225135 h 2225135"/>
                <a:gd name="connsiteX2" fmla="*/ 1201483 w 1201483"/>
                <a:gd name="connsiteY2" fmla="*/ 0 h 2225135"/>
                <a:gd name="connsiteX3" fmla="*/ 0 w 1201483"/>
                <a:gd name="connsiteY3" fmla="*/ 1588008 h 2225135"/>
              </a:gdLst>
              <a:ahLst/>
              <a:cxnLst/>
              <a:rect l="l" t="t" r="r" b="b"/>
              <a:pathLst>
                <a:path w="1201483" h="2225135">
                  <a:moveTo>
                    <a:pt x="0" y="1588008"/>
                  </a:moveTo>
                  <a:cubicBezTo>
                    <a:pt x="0" y="1588008"/>
                    <a:pt x="456438" y="2085023"/>
                    <a:pt x="398240" y="2225135"/>
                  </a:cubicBezTo>
                  <a:cubicBezTo>
                    <a:pt x="653796" y="1604772"/>
                    <a:pt x="837247" y="1073087"/>
                    <a:pt x="1201483" y="0"/>
                  </a:cubicBezTo>
                  <a:cubicBezTo>
                    <a:pt x="836581" y="1030510"/>
                    <a:pt x="0" y="1588008"/>
                    <a:pt x="0" y="1588008"/>
                  </a:cubicBezTo>
                  <a:close/>
                </a:path>
              </a:pathLst>
            </a:custGeom>
            <a:gradFill>
              <a:gsLst>
                <a:gs pos="20000">
                  <a:schemeClr val="accent1">
                    <a:lumMod val="60000"/>
                    <a:lumOff val="40000"/>
                  </a:schemeClr>
                </a:gs>
                <a:gs pos="100000">
                  <a:schemeClr val="accent1"/>
                </a:gs>
              </a:gsLst>
              <a:lin ang="2700000" scaled="0"/>
            </a:gradFill>
            <a:ln w="9525" cap="flat">
              <a:noFill/>
              <a:miter/>
            </a:ln>
          </p:spPr>
          <p:txBody>
            <a:bodyPr vert="horz" wrap="square" lIns="91440" tIns="45720" rIns="91440" bIns="45720" rtlCol="0" anchor="ctr"/>
            <a:lstStyle/>
            <a:p>
              <a:pPr algn="l"/>
              <a:endParaRPr kumimoji="1" lang="zh-CN" altLang="en-US"/>
            </a:p>
          </p:txBody>
        </p:sp>
        <p:sp>
          <p:nvSpPr>
            <p:cNvPr id="5" name="标题 1"/>
            <p:cNvSpPr txBox="1"/>
            <p:nvPr/>
          </p:nvSpPr>
          <p:spPr>
            <a:xfrm>
              <a:off x="8349900" y="1662678"/>
              <a:ext cx="3046331" cy="3939044"/>
            </a:xfrm>
            <a:custGeom>
              <a:avLst/>
              <a:gdLst>
                <a:gd name="connsiteX0" fmla="*/ 3143250 w 4284811"/>
                <a:gd name="connsiteY0" fmla="*/ 5085017 h 6064091"/>
                <a:gd name="connsiteX1" fmla="*/ 3099435 w 4284811"/>
                <a:gd name="connsiteY1" fmla="*/ 5543550 h 6064091"/>
                <a:gd name="connsiteX2" fmla="*/ 3286125 w 4284811"/>
                <a:gd name="connsiteY2" fmla="*/ 5926836 h 6064091"/>
                <a:gd name="connsiteX3" fmla="*/ 2559749 w 4284811"/>
                <a:gd name="connsiteY3" fmla="*/ 6064092 h 6064091"/>
                <a:gd name="connsiteX4" fmla="*/ 339662 w 4284811"/>
                <a:gd name="connsiteY4" fmla="*/ 6064092 h 6064091"/>
                <a:gd name="connsiteX5" fmla="*/ 0 w 4284811"/>
                <a:gd name="connsiteY5" fmla="*/ 5724525 h 6064091"/>
                <a:gd name="connsiteX6" fmla="*/ 0 w 4284811"/>
                <a:gd name="connsiteY6" fmla="*/ 339662 h 6064091"/>
                <a:gd name="connsiteX7" fmla="*/ 339662 w 4284811"/>
                <a:gd name="connsiteY7" fmla="*/ 0 h 6064091"/>
                <a:gd name="connsiteX8" fmla="*/ 3941445 w 4284811"/>
                <a:gd name="connsiteY8" fmla="*/ 0 h 6064091"/>
                <a:gd name="connsiteX9" fmla="*/ 4281107 w 4284811"/>
                <a:gd name="connsiteY9" fmla="*/ 337852 h 6064091"/>
                <a:gd name="connsiteX10" fmla="*/ 4279011 w 4284811"/>
                <a:gd name="connsiteY10" fmla="*/ 2657951 h 6064091"/>
                <a:gd name="connsiteX11" fmla="*/ 4190714 w 4284811"/>
                <a:gd name="connsiteY11" fmla="*/ 3344609 h 6064091"/>
                <a:gd name="connsiteX12" fmla="*/ 3143250 w 4284811"/>
                <a:gd name="connsiteY12" fmla="*/ 5085017 h 6064091"/>
              </a:gdLst>
              <a:ahLst/>
              <a:cxnLst/>
              <a:rect l="l" t="t" r="r" b="b"/>
              <a:pathLst>
                <a:path w="4284811" h="6064091">
                  <a:moveTo>
                    <a:pt x="3143250" y="5085017"/>
                  </a:moveTo>
                  <a:cubicBezTo>
                    <a:pt x="3011281" y="5203032"/>
                    <a:pt x="2992203" y="5402676"/>
                    <a:pt x="3099435" y="5543550"/>
                  </a:cubicBezTo>
                  <a:cubicBezTo>
                    <a:pt x="3209925" y="5688235"/>
                    <a:pt x="3315843" y="5854732"/>
                    <a:pt x="3286125" y="5926836"/>
                  </a:cubicBezTo>
                  <a:cubicBezTo>
                    <a:pt x="3228975" y="6064092"/>
                    <a:pt x="3133725" y="6064092"/>
                    <a:pt x="2559749" y="6064092"/>
                  </a:cubicBezTo>
                  <a:lnTo>
                    <a:pt x="339662" y="6064092"/>
                  </a:lnTo>
                  <a:cubicBezTo>
                    <a:pt x="152130" y="6064044"/>
                    <a:pt x="105" y="5912053"/>
                    <a:pt x="0" y="5724525"/>
                  </a:cubicBezTo>
                  <a:lnTo>
                    <a:pt x="0" y="339662"/>
                  </a:lnTo>
                  <a:cubicBezTo>
                    <a:pt x="53" y="152093"/>
                    <a:pt x="152093" y="53"/>
                    <a:pt x="339662" y="0"/>
                  </a:cubicBezTo>
                  <a:lnTo>
                    <a:pt x="3941445" y="0"/>
                  </a:lnTo>
                  <a:cubicBezTo>
                    <a:pt x="4128335" y="-3"/>
                    <a:pt x="4280107" y="150969"/>
                    <a:pt x="4281107" y="337852"/>
                  </a:cubicBezTo>
                  <a:cubicBezTo>
                    <a:pt x="4284155" y="895160"/>
                    <a:pt x="4288536" y="2010061"/>
                    <a:pt x="4279011" y="2657951"/>
                  </a:cubicBezTo>
                  <a:cubicBezTo>
                    <a:pt x="4275392" y="2902649"/>
                    <a:pt x="4221861" y="3200400"/>
                    <a:pt x="4190714" y="3344609"/>
                  </a:cubicBezTo>
                  <a:cubicBezTo>
                    <a:pt x="4005358" y="4202716"/>
                    <a:pt x="3467100" y="4795076"/>
                    <a:pt x="3143250" y="5085017"/>
                  </a:cubicBezTo>
                  <a:close/>
                </a:path>
              </a:pathLst>
            </a:custGeom>
            <a:gradFill>
              <a:gsLst>
                <a:gs pos="40000">
                  <a:schemeClr val="accent1"/>
                </a:gs>
                <a:gs pos="100000">
                  <a:schemeClr val="accent1">
                    <a:lumMod val="75000"/>
                  </a:schemeClr>
                </a:gs>
              </a:gsLst>
              <a:lin ang="2700000" scaled="0"/>
            </a:gradFill>
            <a:ln w="9525" cap="flat">
              <a:noFill/>
              <a:miter/>
            </a:ln>
          </p:spPr>
          <p:txBody>
            <a:bodyPr vert="horz" wrap="square" lIns="91440" tIns="45720" rIns="91440" bIns="45720" rtlCol="0" anchor="ctr"/>
            <a:lstStyle/>
            <a:p>
              <a:pPr algn="l"/>
              <a:endParaRPr kumimoji="1" lang="zh-CN" altLang="en-US"/>
            </a:p>
          </p:txBody>
        </p:sp>
      </p:grpSp>
      <p:sp>
        <p:nvSpPr>
          <p:cNvPr id="6" name="标题 1"/>
          <p:cNvSpPr txBox="1"/>
          <p:nvPr/>
        </p:nvSpPr>
        <p:spPr>
          <a:xfrm>
            <a:off x="949842" y="4713877"/>
            <a:ext cx="6850388" cy="124026"/>
          </a:xfrm>
          <a:custGeom>
            <a:avLst/>
            <a:gdLst>
              <a:gd name="connsiteX0" fmla="*/ 12192000 w 12192000"/>
              <a:gd name="connsiteY0" fmla="*/ 0 h 318313"/>
              <a:gd name="connsiteX1" fmla="*/ 0 w 12192000"/>
              <a:gd name="connsiteY1" fmla="*/ 0 h 318313"/>
              <a:gd name="connsiteX2" fmla="*/ 0 w 12192000"/>
              <a:gd name="connsiteY2" fmla="*/ 114112 h 318313"/>
              <a:gd name="connsiteX3" fmla="*/ 11795610 w 12192000"/>
              <a:gd name="connsiteY3" fmla="*/ 114112 h 318313"/>
              <a:gd name="connsiteX4" fmla="*/ 11795610 w 12192000"/>
              <a:gd name="connsiteY4" fmla="*/ 318313 h 318313"/>
              <a:gd name="connsiteX5" fmla="*/ 12192000 w 12192000"/>
              <a:gd name="connsiteY5" fmla="*/ 0 h 318313"/>
            </a:gdLst>
            <a:ahLst/>
            <a:cxnLst/>
            <a:rect l="l" t="t" r="r" b="b"/>
            <a:pathLst>
              <a:path w="12192000" h="318313">
                <a:moveTo>
                  <a:pt x="12192000" y="0"/>
                </a:moveTo>
                <a:lnTo>
                  <a:pt x="0" y="0"/>
                </a:lnTo>
                <a:lnTo>
                  <a:pt x="0" y="114112"/>
                </a:lnTo>
                <a:lnTo>
                  <a:pt x="11795610" y="114112"/>
                </a:lnTo>
                <a:lnTo>
                  <a:pt x="11795610" y="318313"/>
                </a:lnTo>
                <a:lnTo>
                  <a:pt x="12192000" y="0"/>
                </a:lnTo>
                <a:close/>
              </a:path>
            </a:pathLst>
          </a:custGeom>
          <a:gradFill>
            <a:gsLst>
              <a:gs pos="0">
                <a:schemeClr val="bg1">
                  <a:lumMod val="95000"/>
                </a:schemeClr>
              </a:gs>
              <a:gs pos="100000">
                <a:schemeClr val="accent1"/>
              </a:gs>
            </a:gsLst>
            <a:lin ang="0" scaled="0"/>
          </a:gradFill>
          <a:ln w="6006"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998166" y="4088466"/>
            <a:ext cx="3312000" cy="551778"/>
          </a:xfrm>
          <a:prstGeom prst="rect">
            <a:avLst/>
          </a:prstGeom>
          <a:noFill/>
          <a:ln w="12700" cap="sq">
            <a:noFill/>
            <a:miter/>
          </a:ln>
        </p:spPr>
        <p:txBody>
          <a:bodyPr vert="horz" wrap="square" lIns="0" tIns="0" rIns="0" bIns="0" rtlCol="0" anchor="b"/>
          <a:lstStyle/>
          <a:p>
            <a:pPr algn="l"/>
            <a:r>
              <a:rPr kumimoji="1" lang="en-US" altLang="zh-CN" sz="1600" dirty="0">
                <a:ln w="12700">
                  <a:noFill/>
                </a:ln>
                <a:solidFill>
                  <a:schemeClr val="tx1">
                    <a:lumMod val="85000"/>
                    <a:lumOff val="15000"/>
                  </a:schemeClr>
                </a:solidFill>
                <a:latin typeface="OPPOSans L" panose="02010600030101010101" charset="-122"/>
                <a:ea typeface="OPPOSans L" panose="02010600030101010101" charset="-122"/>
                <a:cs typeface="OPPOSans L" panose="02010600030101010101" charset="-122"/>
              </a:rPr>
              <a:t>关系数据具有关联性和分布性。分析此类数据时，不仅从整体进行观察，还需关注数据的分布，如数据间是否存在重叠或者是否毫不相干？还可以从更宽泛的角度观察各个分布数据的相关关系。最重要的就是数据在进行可视化处理后，呈现在读者眼前的图表所表达的意义是否明确。</a:t>
            </a:r>
            <a:endParaRPr kumimoji="1" lang="zh-CN" altLang="en-US" dirty="0">
              <a:latin typeface="OPPOSans L" panose="02010600030101010101" charset="-122"/>
              <a:ea typeface="OPPOSans L" panose="02010600030101010101" charset="-122"/>
              <a:cs typeface="OPPOSans L" panose="02010600030101010101" charset="-122"/>
            </a:endParaRPr>
          </a:p>
        </p:txBody>
      </p:sp>
      <p:sp>
        <p:nvSpPr>
          <p:cNvPr id="10" name="标题 1"/>
          <p:cNvSpPr txBox="1"/>
          <p:nvPr/>
        </p:nvSpPr>
        <p:spPr>
          <a:xfrm>
            <a:off x="4585001" y="4023691"/>
            <a:ext cx="3312000" cy="551778"/>
          </a:xfrm>
          <a:prstGeom prst="rect">
            <a:avLst/>
          </a:prstGeom>
          <a:noFill/>
          <a:ln w="12700" cap="sq">
            <a:noFill/>
            <a:miter/>
          </a:ln>
        </p:spPr>
        <p:txBody>
          <a:bodyPr vert="horz" wrap="square" lIns="0" tIns="0" rIns="0" bIns="0" rtlCol="0" anchor="b"/>
          <a:lstStyle/>
          <a:p>
            <a:pPr algn="l"/>
            <a:r>
              <a:rPr kumimoji="1" lang="en-US" altLang="zh-CN" sz="1400" dirty="0">
                <a:ln w="12700">
                  <a:noFill/>
                </a:ln>
                <a:solidFill>
                  <a:schemeClr val="tx1">
                    <a:lumMod val="85000"/>
                    <a:lumOff val="15000"/>
                  </a:schemeClr>
                </a:solidFill>
                <a:latin typeface="OPPOSans L" panose="02010600030101010101" charset="-122"/>
                <a:ea typeface="OPPOSans L" panose="02010600030101010101" charset="-122"/>
                <a:cs typeface="OPPOSans L" panose="02010600030101010101" charset="-122"/>
              </a:rPr>
              <a:t>数据的关联性，其核心就是指量化的两个数据间的数理关系。关联性强，是指当一个数值变化时，另一个数值也会随之相应地发生变化。相反地，关联性弱，就是指一个数值变化时，另一个数值几乎没有发生变化。通过数据关联性，就可以根据一个已知的数值变化来预测另一个数值的变化。通常通过气泡图、散点图、散点图矩阵来研究这类关系。</a:t>
            </a:r>
            <a:endParaRPr kumimoji="1" lang="zh-CN" altLang="en-US" sz="1600" dirty="0">
              <a:latin typeface="OPPOSans L" panose="02010600030101010101" charset="-122"/>
              <a:ea typeface="OPPOSans L" panose="02010600030101010101" charset="-122"/>
              <a:cs typeface="OPPOSans L" panose="02010600030101010101" charset="-122"/>
            </a:endParaRPr>
          </a:p>
        </p:txBody>
      </p:sp>
      <p:sp>
        <p:nvSpPr>
          <p:cNvPr id="12" name="标题 1"/>
          <p:cNvSpPr txBox="1"/>
          <p:nvPr/>
        </p:nvSpPr>
        <p:spPr>
          <a:xfrm>
            <a:off x="8703065" y="3806690"/>
            <a:ext cx="2340000" cy="886218"/>
          </a:xfrm>
          <a:prstGeom prst="rect">
            <a:avLst/>
          </a:prstGeom>
          <a:noFill/>
          <a:ln w="12700" cap="sq">
            <a:noFill/>
            <a:miter/>
          </a:ln>
        </p:spPr>
        <p:txBody>
          <a:bodyPr vert="horz" wrap="square" lIns="0" tIns="0" rIns="0" bIns="0" rtlCol="0" anchor="b"/>
          <a:lstStyle/>
          <a:p>
            <a:pPr algn="l"/>
            <a:r>
              <a:rPr kumimoji="1" lang="en-US" altLang="zh-CN" sz="1400" dirty="0">
                <a:ln w="12700">
                  <a:noFill/>
                </a:ln>
                <a:solidFill>
                  <a:schemeClr val="bg1"/>
                </a:solidFill>
                <a:latin typeface="OPPOSans L" panose="02010600030101010101" charset="-122"/>
                <a:ea typeface="OPPOSans L" panose="02010600030101010101" charset="-122"/>
                <a:cs typeface="OPPOSans L" panose="02010600030101010101" charset="-122"/>
              </a:rPr>
              <a:t>数据的分布性则指的是统计学里地众数、中位数和平均数等概念。一般来说，统计学属性都是一组数据的代表，但是它们仅仅描述了一组数据的大概的分布情况，无法呈现数据的整体面貌。可视化图表则可以克服这个缺点，它几乎可以表现所有数据的内容，并且将数据分布的情况也一目了然地呈现在读者面前。通常通过茎叶图、直方图、密度图来研究这类关系。</a:t>
            </a:r>
            <a:endParaRPr kumimoji="1" lang="zh-CN" altLang="en-US" sz="1600" dirty="0">
              <a:latin typeface="OPPOSans L" panose="02010600030101010101" charset="-122"/>
              <a:ea typeface="OPPOSans L" panose="02010600030101010101" charset="-122"/>
              <a:cs typeface="OPPOSans L" panose="02010600030101010101" charset="-122"/>
            </a:endParaRPr>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关系数据可视化</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blip>
          <a:srcRect/>
          <a:stretch>
            <a:fillRect/>
          </a:stretch>
        </p:blipFill>
        <p:spPr>
          <a:xfrm>
            <a:off x="7583507" y="0"/>
            <a:ext cx="3935393" cy="6858000"/>
          </a:xfrm>
          <a:prstGeom prst="rect">
            <a:avLst/>
          </a:prstGeom>
        </p:spPr>
      </p:pic>
      <p:sp>
        <p:nvSpPr>
          <p:cNvPr id="3" name="标题 1"/>
          <p:cNvSpPr txBox="1"/>
          <p:nvPr/>
        </p:nvSpPr>
        <p:spPr>
          <a:xfrm>
            <a:off x="0" y="3060227"/>
            <a:ext cx="1215342" cy="3020510"/>
          </a:xfrm>
          <a:prstGeom prst="rect">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067487" y="2714457"/>
            <a:ext cx="902825" cy="302051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1800000">
            <a:off x="672924" y="5122672"/>
            <a:ext cx="782367" cy="874411"/>
          </a:xfrm>
          <a:custGeom>
            <a:avLst/>
            <a:gdLst>
              <a:gd name="connsiteX0" fmla="*/ 0 w 782367"/>
              <a:gd name="connsiteY0" fmla="*/ 874411 h 874411"/>
              <a:gd name="connsiteX1" fmla="*/ 359300 w 782367"/>
              <a:gd name="connsiteY1" fmla="*/ 0 h 874411"/>
              <a:gd name="connsiteX2" fmla="*/ 782367 w 782367"/>
              <a:gd name="connsiteY2" fmla="*/ 812298 h 874411"/>
              <a:gd name="connsiteX3" fmla="*/ 0 w 782367"/>
              <a:gd name="connsiteY3" fmla="*/ 874411 h 874411"/>
            </a:gdLst>
            <a:ahLst/>
            <a:cxnLst/>
            <a:rect l="l" t="t" r="r" b="b"/>
            <a:pathLst>
              <a:path w="782367" h="874411">
                <a:moveTo>
                  <a:pt x="0" y="874411"/>
                </a:moveTo>
                <a:lnTo>
                  <a:pt x="359300" y="0"/>
                </a:lnTo>
                <a:lnTo>
                  <a:pt x="782367" y="812298"/>
                </a:lnTo>
                <a:lnTo>
                  <a:pt x="0" y="874411"/>
                </a:lnTo>
                <a:close/>
              </a:path>
            </a:pathLst>
          </a:custGeom>
          <a:solidFill>
            <a:schemeClr val="accent1">
              <a:lumMod val="5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509286" y="2727134"/>
            <a:ext cx="8576842" cy="302051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660401" y="2889179"/>
            <a:ext cx="8240532" cy="2662177"/>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865509" y="4851319"/>
            <a:ext cx="2122587" cy="397586"/>
          </a:xfrm>
          <a:prstGeom prst="rect">
            <a:avLst/>
          </a:prstGeom>
          <a:noFill/>
          <a:ln>
            <a:noFill/>
          </a:ln>
        </p:spPr>
        <p:txBody>
          <a:bodyPr vert="horz" wrap="square" lIns="0" tIns="0" rIns="0" bIns="0" rtlCol="0" anchor="b"/>
          <a:lstStyle/>
          <a:p>
            <a:pPr algn="l"/>
            <a:r>
              <a:rPr kumimoji="1" lang="en-US" altLang="zh-CN" sz="1200" dirty="0">
                <a:ln w="12700">
                  <a:noFill/>
                </a:ln>
                <a:solidFill>
                  <a:schemeClr val="accent1"/>
                </a:solidFill>
                <a:latin typeface="OPPOSans L" panose="02010600030101010101" charset="-122"/>
                <a:ea typeface="OPPOSans L" panose="02010600030101010101" charset="-122"/>
                <a:cs typeface="OPPOSans L" panose="02010600030101010101" charset="-122"/>
              </a:rPr>
              <a:t>文本数据是人们传统的数据类型之一，但是通常情况下大多数人们对文本信息的接受速度远小于对图形图像信息的接受速度。当成段的文字摆在面前，已经很少有耐心去认真把它读完，经常是先找文中的图片来看。这一方面说明人们对图形的接受程度比枯燥的文字要高很多，另一方面说明人们急需一种更高效的信息接收方式，。</a:t>
            </a:r>
            <a:r>
              <a:rPr kumimoji="1" lang="en-US" altLang="zh-CN" sz="1200" dirty="0" err="1">
                <a:ln w="12700">
                  <a:noFill/>
                </a:ln>
                <a:solidFill>
                  <a:schemeClr val="accent1"/>
                </a:solidFill>
                <a:latin typeface="OPPOSans L" panose="02010600030101010101" charset="-122"/>
                <a:ea typeface="OPPOSans L" panose="02010600030101010101" charset="-122"/>
                <a:cs typeface="OPPOSans L" panose="02010600030101010101" charset="-122"/>
              </a:rPr>
              <a:t>因此文本数据可视化应运而生</a:t>
            </a:r>
            <a:r>
              <a:rPr kumimoji="1" lang="en-US" altLang="zh-CN" sz="1200" dirty="0">
                <a:ln w="12700">
                  <a:noFill/>
                </a:ln>
                <a:solidFill>
                  <a:schemeClr val="accent1"/>
                </a:solidFill>
                <a:latin typeface="OPPOSans L" panose="02010600030101010101" charset="-122"/>
                <a:ea typeface="OPPOSans L" panose="02010600030101010101" charset="-122"/>
                <a:cs typeface="OPPOSans L" panose="02010600030101010101" charset="-122"/>
              </a:rPr>
              <a:t>。</a:t>
            </a:r>
            <a:endParaRPr kumimoji="1" lang="zh-CN" altLang="en-US" sz="1400" dirty="0">
              <a:latin typeface="OPPOSans L" panose="02010600030101010101" charset="-122"/>
              <a:ea typeface="OPPOSans L" panose="02010600030101010101" charset="-122"/>
              <a:cs typeface="OPPOSans L" panose="02010600030101010101" charset="-122"/>
            </a:endParaRPr>
          </a:p>
        </p:txBody>
      </p:sp>
      <p:sp>
        <p:nvSpPr>
          <p:cNvPr id="10" name="标题 1"/>
          <p:cNvSpPr txBox="1"/>
          <p:nvPr/>
        </p:nvSpPr>
        <p:spPr>
          <a:xfrm>
            <a:off x="865509" y="4799001"/>
            <a:ext cx="905417" cy="656935"/>
          </a:xfrm>
          <a:prstGeom prst="rect">
            <a:avLst/>
          </a:prstGeom>
          <a:noFill/>
          <a:ln>
            <a:noFill/>
          </a:ln>
        </p:spPr>
        <p:txBody>
          <a:bodyPr vert="horz" wrap="square" lIns="0" tIns="0" rIns="0" bIns="0" rtlCol="0" anchor="b"/>
          <a:lstStyle/>
          <a:p>
            <a:pPr algn="l"/>
            <a:r>
              <a:rPr kumimoji="1" lang="en-US" altLang="zh-CN" sz="3200">
                <a:ln w="12700">
                  <a:noFill/>
                </a:ln>
                <a:solidFill>
                  <a:schemeClr val="accent1">
                    <a:alpha val="38000"/>
                  </a:schemeClr>
                </a:solidFill>
                <a:latin typeface="OPPOSans H"/>
                <a:ea typeface="OPPOSans H"/>
                <a:cs typeface="OPPOSans H"/>
              </a:rPr>
              <a:t>01</a:t>
            </a:r>
            <a:endParaRPr kumimoji="1" lang="zh-CN" altLang="en-US"/>
          </a:p>
        </p:txBody>
      </p:sp>
      <p:sp>
        <p:nvSpPr>
          <p:cNvPr id="11" name="标题 1"/>
          <p:cNvSpPr txBox="1"/>
          <p:nvPr/>
        </p:nvSpPr>
        <p:spPr>
          <a:xfrm>
            <a:off x="3545048" y="4865715"/>
            <a:ext cx="2122587" cy="397586"/>
          </a:xfrm>
          <a:prstGeom prst="rect">
            <a:avLst/>
          </a:prstGeom>
          <a:noFill/>
          <a:ln>
            <a:noFill/>
          </a:ln>
        </p:spPr>
        <p:txBody>
          <a:bodyPr vert="horz" wrap="square" lIns="0" tIns="0" rIns="0" bIns="0" rtlCol="0" anchor="b"/>
          <a:lstStyle/>
          <a:p>
            <a:pPr algn="l"/>
            <a:r>
              <a:rPr kumimoji="1" lang="en-US" altLang="zh-CN" sz="1200" dirty="0">
                <a:ln w="12700">
                  <a:noFill/>
                </a:ln>
                <a:solidFill>
                  <a:schemeClr val="accent1"/>
                </a:solidFill>
                <a:latin typeface="OPPOSans L" panose="02010600030101010101" charset="-122"/>
                <a:ea typeface="OPPOSans L" panose="02010600030101010101" charset="-122"/>
                <a:cs typeface="OPPOSans L" panose="02010600030101010101" charset="-122"/>
              </a:rPr>
              <a:t>文本信息是无结构化的信息，文本信息可视化要将此类文本信息转换为用户乐于接受的空间可视表达结果。文本可视化的目的在于利用可视化表达技术刻画文本和文档，将其中的信息直观地呈现给用户。用户通过感知和辨析这些可视化的图元信息获取自己想要的信息。因此，文本可视化的重要原则是帮助用户快速准确地从文本中提取信息并展示信息。</a:t>
            </a:r>
            <a:endParaRPr kumimoji="1" lang="zh-CN" altLang="en-US" sz="1400" dirty="0">
              <a:latin typeface="OPPOSans L" panose="02010600030101010101" charset="-122"/>
              <a:ea typeface="OPPOSans L" panose="02010600030101010101" charset="-122"/>
              <a:cs typeface="OPPOSans L" panose="02010600030101010101" charset="-122"/>
            </a:endParaRPr>
          </a:p>
        </p:txBody>
      </p:sp>
      <p:sp>
        <p:nvSpPr>
          <p:cNvPr id="13" name="标题 1"/>
          <p:cNvSpPr txBox="1"/>
          <p:nvPr/>
        </p:nvSpPr>
        <p:spPr>
          <a:xfrm>
            <a:off x="3545048" y="4799001"/>
            <a:ext cx="905417" cy="656935"/>
          </a:xfrm>
          <a:prstGeom prst="rect">
            <a:avLst/>
          </a:prstGeom>
          <a:noFill/>
          <a:ln>
            <a:noFill/>
          </a:ln>
        </p:spPr>
        <p:txBody>
          <a:bodyPr vert="horz" wrap="square" lIns="0" tIns="0" rIns="0" bIns="0" rtlCol="0" anchor="b"/>
          <a:lstStyle/>
          <a:p>
            <a:pPr algn="l"/>
            <a:r>
              <a:rPr kumimoji="1" lang="en-US" altLang="zh-CN" sz="3200">
                <a:ln w="12700">
                  <a:noFill/>
                </a:ln>
                <a:solidFill>
                  <a:schemeClr val="accent1">
                    <a:alpha val="38000"/>
                  </a:schemeClr>
                </a:solidFill>
                <a:latin typeface="OPPOSans H"/>
                <a:ea typeface="OPPOSans H"/>
                <a:cs typeface="OPPOSans H"/>
              </a:rPr>
              <a:t>02</a:t>
            </a:r>
            <a:endParaRPr kumimoji="1" lang="zh-CN" altLang="en-US"/>
          </a:p>
        </p:txBody>
      </p:sp>
      <p:sp>
        <p:nvSpPr>
          <p:cNvPr id="14" name="标题 1"/>
          <p:cNvSpPr txBox="1"/>
          <p:nvPr/>
        </p:nvSpPr>
        <p:spPr>
          <a:xfrm>
            <a:off x="11343544" y="5019621"/>
            <a:ext cx="350710" cy="35071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763" cap="flat">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11358917" y="3079094"/>
            <a:ext cx="319964" cy="365410"/>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w="763" cap="flat">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11354784" y="4088382"/>
            <a:ext cx="328230" cy="287361"/>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w="763" cap="flat">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6224587" y="4865715"/>
            <a:ext cx="2122587" cy="397586"/>
          </a:xfrm>
          <a:prstGeom prst="rect">
            <a:avLst/>
          </a:prstGeom>
          <a:noFill/>
          <a:ln>
            <a:noFill/>
          </a:ln>
        </p:spPr>
        <p:txBody>
          <a:bodyPr vert="horz" wrap="square" lIns="0" tIns="0" rIns="0" bIns="0" rtlCol="0" anchor="b"/>
          <a:lstStyle/>
          <a:p>
            <a:pPr algn="l"/>
            <a:r>
              <a:rPr kumimoji="1" lang="en-US" altLang="zh-CN" sz="1100" dirty="0">
                <a:ln w="12700">
                  <a:noFill/>
                </a:ln>
                <a:solidFill>
                  <a:schemeClr val="accent1"/>
                </a:solidFill>
                <a:latin typeface="OPPOSans L" panose="02010600030101010101" charset="-122"/>
                <a:ea typeface="OPPOSans L" panose="02010600030101010101" charset="-122"/>
                <a:cs typeface="OPPOSans L" panose="02010600030101010101" charset="-122"/>
              </a:rPr>
              <a:t>文本可视化可以分为文本内容的可视化、文本关系的可视化以及文本多特征信息的可视化。文本内容可视化是对文本内的关键信息分析后的展示，常用方法包括标签云、文档散、文本流等。文本关系的可视化既可以对单个文本进行内部的关系展示，也可以对多个文本进行文本之间的关系展示，常用方法包括词语树、短语网络、星系视图等。文本多特征信息的可视化，是结合文本的多个特征进行全方位的可视化展示，主要方法为平行标签云。</a:t>
            </a:r>
            <a:endParaRPr kumimoji="1" lang="zh-CN" altLang="en-US" sz="1200" dirty="0">
              <a:latin typeface="OPPOSans L" panose="02010600030101010101" charset="-122"/>
              <a:ea typeface="OPPOSans L" panose="02010600030101010101" charset="-122"/>
              <a:cs typeface="OPPOSans L" panose="02010600030101010101" charset="-122"/>
            </a:endParaRPr>
          </a:p>
        </p:txBody>
      </p:sp>
      <p:sp>
        <p:nvSpPr>
          <p:cNvPr id="19" name="标题 1"/>
          <p:cNvSpPr txBox="1"/>
          <p:nvPr/>
        </p:nvSpPr>
        <p:spPr>
          <a:xfrm>
            <a:off x="6224587" y="4799001"/>
            <a:ext cx="905417" cy="656935"/>
          </a:xfrm>
          <a:prstGeom prst="rect">
            <a:avLst/>
          </a:prstGeom>
          <a:noFill/>
          <a:ln>
            <a:noFill/>
          </a:ln>
        </p:spPr>
        <p:txBody>
          <a:bodyPr vert="horz" wrap="square" lIns="0" tIns="0" rIns="0" bIns="0" rtlCol="0" anchor="b"/>
          <a:lstStyle/>
          <a:p>
            <a:pPr algn="l"/>
            <a:r>
              <a:rPr kumimoji="1" lang="en-US" altLang="zh-CN" sz="3200">
                <a:ln w="12700">
                  <a:noFill/>
                </a:ln>
                <a:solidFill>
                  <a:schemeClr val="accent1">
                    <a:alpha val="38000"/>
                  </a:schemeClr>
                </a:solidFill>
                <a:latin typeface="OPPOSans H"/>
                <a:ea typeface="OPPOSans H"/>
                <a:cs typeface="OPPOSans H"/>
              </a:rPr>
              <a:t>03</a:t>
            </a:r>
            <a:endParaRPr kumimoji="1" lang="zh-CN" altLang="en-US"/>
          </a:p>
        </p:txBody>
      </p:sp>
      <p:sp>
        <p:nvSpPr>
          <p:cNvPr id="20"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文本数据可视化</a:t>
            </a:r>
            <a:endParaRPr kumimoji="1" lang="zh-CN" altLang="en-US"/>
          </a:p>
        </p:txBody>
      </p:sp>
      <p:sp>
        <p:nvSpPr>
          <p:cNvPr id="21"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22"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标题 1"/>
          <p:cNvCxnSpPr/>
          <p:nvPr/>
        </p:nvCxnSpPr>
        <p:spPr>
          <a:xfrm>
            <a:off x="727393" y="5316685"/>
            <a:ext cx="10737215" cy="0"/>
          </a:xfrm>
          <a:prstGeom prst="line">
            <a:avLst/>
          </a:prstGeom>
          <a:noFill/>
          <a:ln w="63500" cap="rnd">
            <a:solidFill>
              <a:schemeClr val="bg1">
                <a:lumMod val="85000"/>
              </a:schemeClr>
            </a:solidFill>
            <a:round/>
          </a:ln>
        </p:spPr>
      </p:cxnSp>
      <p:sp>
        <p:nvSpPr>
          <p:cNvPr id="3" name="标题 1"/>
          <p:cNvSpPr txBox="1"/>
          <p:nvPr/>
        </p:nvSpPr>
        <p:spPr>
          <a:xfrm>
            <a:off x="10744798" y="5417820"/>
            <a:ext cx="1028700" cy="421640"/>
          </a:xfrm>
          <a:prstGeom prst="rect">
            <a:avLst/>
          </a:prstGeom>
          <a:noFill/>
          <a:ln>
            <a:noFill/>
          </a:ln>
        </p:spPr>
        <p:txBody>
          <a:bodyPr vert="horz" wrap="square" lIns="91440" tIns="45720" rIns="91440" bIns="45720" rtlCol="0" anchor="t">
            <a:spAutoFit/>
          </a:bodyPr>
          <a:lstStyle/>
          <a:p>
            <a:pPr algn="ctr"/>
            <a:r>
              <a:rPr kumimoji="1" lang="en-US" altLang="zh-CN" sz="2400">
                <a:ln w="12700">
                  <a:noFill/>
                </a:ln>
                <a:solidFill>
                  <a:schemeClr val="accent2"/>
                </a:solidFill>
                <a:latin typeface="OPPOSans B"/>
                <a:ea typeface="OPPOSans B"/>
                <a:cs typeface="OPPOSans B"/>
              </a:rPr>
              <a:t>04</a:t>
            </a:r>
            <a:endParaRPr kumimoji="1" lang="zh-CN" altLang="en-US"/>
          </a:p>
        </p:txBody>
      </p:sp>
      <p:sp>
        <p:nvSpPr>
          <p:cNvPr id="4" name="标题 1"/>
          <p:cNvSpPr txBox="1"/>
          <p:nvPr/>
        </p:nvSpPr>
        <p:spPr>
          <a:xfrm>
            <a:off x="9095557" y="1862880"/>
            <a:ext cx="2415587" cy="3165685"/>
          </a:xfrm>
          <a:custGeom>
            <a:avLst/>
            <a:gdLst>
              <a:gd name="connsiteX0" fmla="*/ 2218182 w 2705004"/>
              <a:gd name="connsiteY0" fmla="*/ 0 h 3653504"/>
              <a:gd name="connsiteX1" fmla="*/ 486823 w 2705004"/>
              <a:gd name="connsiteY1" fmla="*/ 0 h 3653504"/>
              <a:gd name="connsiteX2" fmla="*/ 0 w 2705004"/>
              <a:gd name="connsiteY2" fmla="*/ 417386 h 3653504"/>
              <a:gd name="connsiteX3" fmla="*/ 0 w 2705004"/>
              <a:gd name="connsiteY3" fmla="*/ 2817495 h 3653504"/>
              <a:gd name="connsiteX4" fmla="*/ 975074 w 2705004"/>
              <a:gd name="connsiteY4" fmla="*/ 3653504 h 3653504"/>
              <a:gd name="connsiteX5" fmla="*/ 2705005 w 2705004"/>
              <a:gd name="connsiteY5" fmla="*/ 3653504 h 3653504"/>
              <a:gd name="connsiteX6" fmla="*/ 2705005 w 2705004"/>
              <a:gd name="connsiteY6" fmla="*/ 417386 h 3653504"/>
              <a:gd name="connsiteX7" fmla="*/ 2218182 w 2705004"/>
              <a:gd name="connsiteY7" fmla="*/ 0 h 3653504"/>
            </a:gdLst>
            <a:ahLst/>
            <a:cxnLst/>
            <a:rect l="l" t="t" r="r" b="b"/>
            <a:pathLst>
              <a:path w="2705004" h="3653504">
                <a:moveTo>
                  <a:pt x="2218182" y="0"/>
                </a:moveTo>
                <a:lnTo>
                  <a:pt x="486823" y="0"/>
                </a:lnTo>
                <a:cubicBezTo>
                  <a:pt x="217932" y="0"/>
                  <a:pt x="0" y="186880"/>
                  <a:pt x="0" y="417386"/>
                </a:cubicBezTo>
                <a:lnTo>
                  <a:pt x="0" y="2817495"/>
                </a:lnTo>
                <a:cubicBezTo>
                  <a:pt x="0" y="3279172"/>
                  <a:pt x="436531" y="3653504"/>
                  <a:pt x="975074" y="3653504"/>
                </a:cubicBezTo>
                <a:lnTo>
                  <a:pt x="2705005" y="3653504"/>
                </a:lnTo>
                <a:lnTo>
                  <a:pt x="2705005" y="417386"/>
                </a:lnTo>
                <a:cubicBezTo>
                  <a:pt x="2705005" y="186880"/>
                  <a:pt x="2486978" y="0"/>
                  <a:pt x="2218182" y="0"/>
                </a:cubicBezTo>
                <a:close/>
              </a:path>
            </a:pathLst>
          </a:custGeom>
          <a:solidFill>
            <a:srgbClr val="FFFFFF">
              <a:alpha val="100000"/>
            </a:srgbClr>
          </a:solidFill>
          <a:ln w="19050" cap="flat">
            <a:solidFill>
              <a:schemeClr val="accent2"/>
            </a:solidFill>
            <a:miter/>
          </a:ln>
        </p:spPr>
        <p:txBody>
          <a:bodyPr vert="horz" wrap="square" lIns="91440" tIns="45720" rIns="91440" bIns="45720" rtlCol="0" anchor="ctr"/>
          <a:lstStyle/>
          <a:p>
            <a:pPr algn="l"/>
            <a:endParaRPr kumimoji="1" lang="zh-CN" altLang="en-US"/>
          </a:p>
        </p:txBody>
      </p:sp>
      <p:sp>
        <p:nvSpPr>
          <p:cNvPr id="5" name="标题 1"/>
          <p:cNvSpPr txBox="1"/>
          <p:nvPr/>
        </p:nvSpPr>
        <p:spPr>
          <a:xfrm>
            <a:off x="9095557" y="1862880"/>
            <a:ext cx="2415587" cy="563304"/>
          </a:xfrm>
          <a:custGeom>
            <a:avLst/>
            <a:gdLst>
              <a:gd name="connsiteX0" fmla="*/ 2705005 w 2705004"/>
              <a:gd name="connsiteY0" fmla="*/ 650558 h 650557"/>
              <a:gd name="connsiteX1" fmla="*/ 2705005 w 2705004"/>
              <a:gd name="connsiteY1" fmla="*/ 417386 h 650557"/>
              <a:gd name="connsiteX2" fmla="*/ 2218182 w 2705004"/>
              <a:gd name="connsiteY2" fmla="*/ 0 h 650557"/>
              <a:gd name="connsiteX3" fmla="*/ 486823 w 2705004"/>
              <a:gd name="connsiteY3" fmla="*/ 0 h 650557"/>
              <a:gd name="connsiteX4" fmla="*/ 0 w 2705004"/>
              <a:gd name="connsiteY4" fmla="*/ 417386 h 650557"/>
              <a:gd name="connsiteX5" fmla="*/ 0 w 2705004"/>
              <a:gd name="connsiteY5" fmla="*/ 650558 h 650557"/>
              <a:gd name="connsiteX6" fmla="*/ 2705005 w 2705004"/>
              <a:gd name="connsiteY6" fmla="*/ 650558 h 650557"/>
            </a:gdLst>
            <a:ahLst/>
            <a:cxnLst/>
            <a:rect l="l" t="t" r="r" b="b"/>
            <a:pathLst>
              <a:path w="2705004" h="650557">
                <a:moveTo>
                  <a:pt x="2705005" y="650558"/>
                </a:moveTo>
                <a:lnTo>
                  <a:pt x="2705005" y="417386"/>
                </a:lnTo>
                <a:cubicBezTo>
                  <a:pt x="2705005" y="186880"/>
                  <a:pt x="2487073" y="0"/>
                  <a:pt x="2218182" y="0"/>
                </a:cubicBezTo>
                <a:lnTo>
                  <a:pt x="486823" y="0"/>
                </a:lnTo>
                <a:cubicBezTo>
                  <a:pt x="217932" y="0"/>
                  <a:pt x="0" y="186880"/>
                  <a:pt x="0" y="417386"/>
                </a:cubicBezTo>
                <a:lnTo>
                  <a:pt x="0" y="650558"/>
                </a:lnTo>
                <a:lnTo>
                  <a:pt x="2705005" y="650558"/>
                </a:lnTo>
                <a:close/>
              </a:path>
            </a:pathLst>
          </a:custGeom>
          <a:solidFill>
            <a:schemeClr val="accent2"/>
          </a:solidFill>
          <a:ln w="9525" cap="flat">
            <a:noFill/>
            <a:miter/>
          </a:ln>
        </p:spPr>
        <p:txBody>
          <a:bodyPr vert="horz" wrap="square" lIns="91440" tIns="45720" rIns="91440" bIns="45720" rtlCol="0" anchor="ctr"/>
          <a:lstStyle/>
          <a:p>
            <a:pPr algn="l"/>
            <a:endParaRPr kumimoji="1" lang="zh-CN" altLang="en-US"/>
          </a:p>
        </p:txBody>
      </p:sp>
      <p:sp>
        <p:nvSpPr>
          <p:cNvPr id="6" name="标题 1"/>
          <p:cNvSpPr txBox="1"/>
          <p:nvPr/>
        </p:nvSpPr>
        <p:spPr>
          <a:xfrm>
            <a:off x="9803754" y="1652905"/>
            <a:ext cx="999192" cy="999314"/>
          </a:xfrm>
          <a:custGeom>
            <a:avLst/>
            <a:gdLst>
              <a:gd name="connsiteX0" fmla="*/ 1153668 w 1153668"/>
              <a:gd name="connsiteY0" fmla="*/ 576834 h 1153668"/>
              <a:gd name="connsiteX1" fmla="*/ 576834 w 1153668"/>
              <a:gd name="connsiteY1" fmla="*/ 1153668 h 1153668"/>
              <a:gd name="connsiteX2" fmla="*/ 0 w 1153668"/>
              <a:gd name="connsiteY2" fmla="*/ 576834 h 1153668"/>
              <a:gd name="connsiteX3" fmla="*/ 576834 w 1153668"/>
              <a:gd name="connsiteY3" fmla="*/ 0 h 1153668"/>
              <a:gd name="connsiteX4" fmla="*/ 1153668 w 1153668"/>
              <a:gd name="connsiteY4" fmla="*/ 576834 h 1153668"/>
            </a:gdLst>
            <a:ahLst/>
            <a:cxnLst/>
            <a:rect l="l" t="t" r="r" b="b"/>
            <a:pathLst>
              <a:path w="1153668" h="1153668">
                <a:moveTo>
                  <a:pt x="1153668" y="576834"/>
                </a:moveTo>
                <a:cubicBezTo>
                  <a:pt x="1153668" y="895411"/>
                  <a:pt x="895411" y="1153668"/>
                  <a:pt x="576834" y="1153668"/>
                </a:cubicBezTo>
                <a:cubicBezTo>
                  <a:pt x="258257" y="1153668"/>
                  <a:pt x="0" y="895411"/>
                  <a:pt x="0" y="576834"/>
                </a:cubicBezTo>
                <a:cubicBezTo>
                  <a:pt x="0" y="258257"/>
                  <a:pt x="258257" y="0"/>
                  <a:pt x="576834" y="0"/>
                </a:cubicBezTo>
                <a:cubicBezTo>
                  <a:pt x="895411" y="0"/>
                  <a:pt x="1153668" y="258257"/>
                  <a:pt x="1153668" y="576834"/>
                </a:cubicBezTo>
                <a:close/>
              </a:path>
            </a:pathLst>
          </a:custGeom>
          <a:solidFill>
            <a:srgbClr val="FFFFFF">
              <a:alpha val="100000"/>
            </a:srgbClr>
          </a:solidFill>
          <a:ln w="9525"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9900353" y="1748722"/>
            <a:ext cx="805995" cy="805896"/>
          </a:xfrm>
          <a:custGeom>
            <a:avLst/>
            <a:gdLst>
              <a:gd name="connsiteX0" fmla="*/ 930558 w 930558"/>
              <a:gd name="connsiteY0" fmla="*/ 465279 h 930558"/>
              <a:gd name="connsiteX1" fmla="*/ 465279 w 930558"/>
              <a:gd name="connsiteY1" fmla="*/ 930558 h 930558"/>
              <a:gd name="connsiteX2" fmla="*/ 0 w 930558"/>
              <a:gd name="connsiteY2" fmla="*/ 465279 h 930558"/>
              <a:gd name="connsiteX3" fmla="*/ 465279 w 930558"/>
              <a:gd name="connsiteY3" fmla="*/ 0 h 930558"/>
              <a:gd name="connsiteX4" fmla="*/ 930558 w 930558"/>
              <a:gd name="connsiteY4" fmla="*/ 465279 h 930558"/>
            </a:gdLst>
            <a:ahLst/>
            <a:cxnLst/>
            <a:rect l="l" t="t" r="r" b="b"/>
            <a:pathLst>
              <a:path w="930558" h="930558">
                <a:moveTo>
                  <a:pt x="930558" y="465279"/>
                </a:moveTo>
                <a:cubicBezTo>
                  <a:pt x="930558" y="722246"/>
                  <a:pt x="722246" y="930558"/>
                  <a:pt x="465279" y="930558"/>
                </a:cubicBezTo>
                <a:cubicBezTo>
                  <a:pt x="208313" y="930558"/>
                  <a:pt x="0" y="722246"/>
                  <a:pt x="0" y="465279"/>
                </a:cubicBezTo>
                <a:cubicBezTo>
                  <a:pt x="0" y="208313"/>
                  <a:pt x="208313" y="0"/>
                  <a:pt x="465279" y="0"/>
                </a:cubicBezTo>
                <a:cubicBezTo>
                  <a:pt x="722246" y="0"/>
                  <a:pt x="930558" y="208313"/>
                  <a:pt x="930558" y="465279"/>
                </a:cubicBezTo>
                <a:close/>
              </a:path>
            </a:pathLst>
          </a:custGeom>
          <a:solidFill>
            <a:schemeClr val="accent2"/>
          </a:solidFill>
          <a:ln w="9525"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10083005" y="1931325"/>
            <a:ext cx="440690" cy="440690"/>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9" name="标题 1"/>
          <p:cNvSpPr txBox="1"/>
          <p:nvPr/>
        </p:nvSpPr>
        <p:spPr>
          <a:xfrm>
            <a:off x="9226345" y="3146785"/>
            <a:ext cx="2154011" cy="1661435"/>
          </a:xfrm>
          <a:prstGeom prst="rect">
            <a:avLst/>
          </a:prstGeom>
          <a:noFill/>
          <a:ln>
            <a:noFill/>
          </a:ln>
        </p:spPr>
        <p:txBody>
          <a:bodyPr vert="horz" wrap="square" lIns="0" tIns="0" rIns="0" bIns="0" rtlCol="0" anchor="t"/>
          <a:lstStyle/>
          <a:p>
            <a:pPr algn="l"/>
            <a:endParaRPr kumimoji="1" lang="zh-CN" altLang="en-US"/>
          </a:p>
        </p:txBody>
      </p:sp>
      <p:sp>
        <p:nvSpPr>
          <p:cNvPr id="10" name="标题 1"/>
          <p:cNvSpPr txBox="1"/>
          <p:nvPr/>
        </p:nvSpPr>
        <p:spPr>
          <a:xfrm>
            <a:off x="9226344" y="2745345"/>
            <a:ext cx="2159000" cy="1723549"/>
          </a:xfrm>
          <a:prstGeom prst="rect">
            <a:avLst/>
          </a:prstGeom>
          <a:noFill/>
          <a:ln>
            <a:noFill/>
          </a:ln>
        </p:spPr>
        <p:txBody>
          <a:bodyPr vert="horz" wrap="square" lIns="0" tIns="0" rIns="0" bIns="0" rtlCol="0" anchor="t">
            <a:spAutoFit/>
          </a:bodyPr>
          <a:lstStyle/>
          <a:p>
            <a:pPr algn="ctr"/>
            <a:r>
              <a:rPr kumimoji="1" lang="en-US" altLang="zh-CN" sz="1600" dirty="0">
                <a:ln w="12700">
                  <a:noFill/>
                </a:ln>
                <a:solidFill>
                  <a:schemeClr val="accent2"/>
                </a:solidFill>
                <a:latin typeface="OPPOSans L" panose="02010600030101010101" charset="-122"/>
                <a:ea typeface="OPPOSans L" panose="02010600030101010101" charset="-122"/>
                <a:cs typeface="OPPOSans L" panose="02010600030101010101" charset="-122"/>
              </a:rPr>
              <a:t>大屏可视化涵盖的技术领域广，需要在深入理解业务的基础上进行视觉设计，并通过前后端开发、数据交互开发等手段完成，同时还需要一些硬件工程师协助。</a:t>
            </a:r>
            <a:endParaRPr kumimoji="1" lang="zh-CN" altLang="en-US" dirty="0">
              <a:latin typeface="OPPOSans L" panose="02010600030101010101" charset="-122"/>
              <a:ea typeface="OPPOSans L" panose="02010600030101010101" charset="-122"/>
              <a:cs typeface="OPPOSans L" panose="02010600030101010101" charset="-122"/>
            </a:endParaRPr>
          </a:p>
        </p:txBody>
      </p:sp>
      <p:sp>
        <p:nvSpPr>
          <p:cNvPr id="11" name="标题 1"/>
          <p:cNvSpPr txBox="1"/>
          <p:nvPr/>
        </p:nvSpPr>
        <p:spPr>
          <a:xfrm>
            <a:off x="5142495" y="5417820"/>
            <a:ext cx="1028700" cy="421640"/>
          </a:xfrm>
          <a:prstGeom prst="rect">
            <a:avLst/>
          </a:prstGeom>
          <a:noFill/>
          <a:ln>
            <a:noFill/>
          </a:ln>
        </p:spPr>
        <p:txBody>
          <a:bodyPr vert="horz" wrap="square" lIns="91440" tIns="45720" rIns="91440" bIns="45720" rtlCol="0" anchor="t">
            <a:spAutoFit/>
          </a:bodyPr>
          <a:lstStyle/>
          <a:p>
            <a:pPr algn="ctr"/>
            <a:r>
              <a:rPr kumimoji="1" lang="en-US" altLang="zh-CN" sz="2400">
                <a:ln w="12700">
                  <a:noFill/>
                </a:ln>
                <a:solidFill>
                  <a:schemeClr val="accent2"/>
                </a:solidFill>
                <a:latin typeface="OPPOSans B"/>
                <a:ea typeface="OPPOSans B"/>
                <a:cs typeface="OPPOSans B"/>
              </a:rPr>
              <a:t>02</a:t>
            </a:r>
            <a:endParaRPr kumimoji="1" lang="zh-CN" altLang="en-US"/>
          </a:p>
        </p:txBody>
      </p:sp>
      <p:sp>
        <p:nvSpPr>
          <p:cNvPr id="12" name="标题 1"/>
          <p:cNvSpPr txBox="1"/>
          <p:nvPr/>
        </p:nvSpPr>
        <p:spPr>
          <a:xfrm>
            <a:off x="3476792" y="1862880"/>
            <a:ext cx="2415587" cy="3165685"/>
          </a:xfrm>
          <a:custGeom>
            <a:avLst/>
            <a:gdLst>
              <a:gd name="connsiteX0" fmla="*/ 2218182 w 2705004"/>
              <a:gd name="connsiteY0" fmla="*/ 0 h 3653504"/>
              <a:gd name="connsiteX1" fmla="*/ 486823 w 2705004"/>
              <a:gd name="connsiteY1" fmla="*/ 0 h 3653504"/>
              <a:gd name="connsiteX2" fmla="*/ 0 w 2705004"/>
              <a:gd name="connsiteY2" fmla="*/ 417386 h 3653504"/>
              <a:gd name="connsiteX3" fmla="*/ 0 w 2705004"/>
              <a:gd name="connsiteY3" fmla="*/ 2817495 h 3653504"/>
              <a:gd name="connsiteX4" fmla="*/ 975074 w 2705004"/>
              <a:gd name="connsiteY4" fmla="*/ 3653504 h 3653504"/>
              <a:gd name="connsiteX5" fmla="*/ 2705005 w 2705004"/>
              <a:gd name="connsiteY5" fmla="*/ 3653504 h 3653504"/>
              <a:gd name="connsiteX6" fmla="*/ 2705005 w 2705004"/>
              <a:gd name="connsiteY6" fmla="*/ 417386 h 3653504"/>
              <a:gd name="connsiteX7" fmla="*/ 2218182 w 2705004"/>
              <a:gd name="connsiteY7" fmla="*/ 0 h 3653504"/>
            </a:gdLst>
            <a:ahLst/>
            <a:cxnLst/>
            <a:rect l="l" t="t" r="r" b="b"/>
            <a:pathLst>
              <a:path w="2705004" h="3653504">
                <a:moveTo>
                  <a:pt x="2218182" y="0"/>
                </a:moveTo>
                <a:lnTo>
                  <a:pt x="486823" y="0"/>
                </a:lnTo>
                <a:cubicBezTo>
                  <a:pt x="217932" y="0"/>
                  <a:pt x="0" y="186880"/>
                  <a:pt x="0" y="417386"/>
                </a:cubicBezTo>
                <a:lnTo>
                  <a:pt x="0" y="2817495"/>
                </a:lnTo>
                <a:cubicBezTo>
                  <a:pt x="0" y="3279172"/>
                  <a:pt x="436531" y="3653504"/>
                  <a:pt x="975074" y="3653504"/>
                </a:cubicBezTo>
                <a:lnTo>
                  <a:pt x="2705005" y="3653504"/>
                </a:lnTo>
                <a:lnTo>
                  <a:pt x="2705005" y="417386"/>
                </a:lnTo>
                <a:cubicBezTo>
                  <a:pt x="2705005" y="186880"/>
                  <a:pt x="2486978" y="0"/>
                  <a:pt x="2218182" y="0"/>
                </a:cubicBezTo>
                <a:close/>
              </a:path>
            </a:pathLst>
          </a:custGeom>
          <a:solidFill>
            <a:srgbClr val="FFFFFF">
              <a:alpha val="100000"/>
            </a:srgbClr>
          </a:solidFill>
          <a:ln w="19050" cap="flat">
            <a:solidFill>
              <a:schemeClr val="accent2"/>
            </a:solidFill>
            <a:miter/>
          </a:ln>
        </p:spPr>
        <p:txBody>
          <a:bodyPr vert="horz" wrap="square" lIns="91440" tIns="45720" rIns="91440" bIns="45720" rtlCol="0" anchor="ctr"/>
          <a:lstStyle/>
          <a:p>
            <a:pPr algn="l"/>
            <a:endParaRPr kumimoji="1" lang="zh-CN" altLang="en-US"/>
          </a:p>
        </p:txBody>
      </p:sp>
      <p:sp>
        <p:nvSpPr>
          <p:cNvPr id="13" name="标题 1"/>
          <p:cNvSpPr txBox="1"/>
          <p:nvPr/>
        </p:nvSpPr>
        <p:spPr>
          <a:xfrm>
            <a:off x="3476792" y="1862880"/>
            <a:ext cx="2415587" cy="563304"/>
          </a:xfrm>
          <a:custGeom>
            <a:avLst/>
            <a:gdLst>
              <a:gd name="connsiteX0" fmla="*/ 2705005 w 2705004"/>
              <a:gd name="connsiteY0" fmla="*/ 650558 h 650557"/>
              <a:gd name="connsiteX1" fmla="*/ 2705005 w 2705004"/>
              <a:gd name="connsiteY1" fmla="*/ 417386 h 650557"/>
              <a:gd name="connsiteX2" fmla="*/ 2218182 w 2705004"/>
              <a:gd name="connsiteY2" fmla="*/ 0 h 650557"/>
              <a:gd name="connsiteX3" fmla="*/ 486823 w 2705004"/>
              <a:gd name="connsiteY3" fmla="*/ 0 h 650557"/>
              <a:gd name="connsiteX4" fmla="*/ 0 w 2705004"/>
              <a:gd name="connsiteY4" fmla="*/ 417386 h 650557"/>
              <a:gd name="connsiteX5" fmla="*/ 0 w 2705004"/>
              <a:gd name="connsiteY5" fmla="*/ 650558 h 650557"/>
              <a:gd name="connsiteX6" fmla="*/ 2705005 w 2705004"/>
              <a:gd name="connsiteY6" fmla="*/ 650558 h 650557"/>
            </a:gdLst>
            <a:ahLst/>
            <a:cxnLst/>
            <a:rect l="l" t="t" r="r" b="b"/>
            <a:pathLst>
              <a:path w="2705004" h="650557">
                <a:moveTo>
                  <a:pt x="2705005" y="650558"/>
                </a:moveTo>
                <a:lnTo>
                  <a:pt x="2705005" y="417386"/>
                </a:lnTo>
                <a:cubicBezTo>
                  <a:pt x="2705005" y="186880"/>
                  <a:pt x="2487073" y="0"/>
                  <a:pt x="2218182" y="0"/>
                </a:cubicBezTo>
                <a:lnTo>
                  <a:pt x="486823" y="0"/>
                </a:lnTo>
                <a:cubicBezTo>
                  <a:pt x="217932" y="0"/>
                  <a:pt x="0" y="186880"/>
                  <a:pt x="0" y="417386"/>
                </a:cubicBezTo>
                <a:lnTo>
                  <a:pt x="0" y="650558"/>
                </a:lnTo>
                <a:lnTo>
                  <a:pt x="2705005" y="650558"/>
                </a:lnTo>
                <a:close/>
              </a:path>
            </a:pathLst>
          </a:custGeom>
          <a:solidFill>
            <a:schemeClr val="accent2"/>
          </a:solidFill>
          <a:ln w="9525"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4184989" y="1652905"/>
            <a:ext cx="999192" cy="999314"/>
          </a:xfrm>
          <a:custGeom>
            <a:avLst/>
            <a:gdLst>
              <a:gd name="connsiteX0" fmla="*/ 1153668 w 1153668"/>
              <a:gd name="connsiteY0" fmla="*/ 576834 h 1153668"/>
              <a:gd name="connsiteX1" fmla="*/ 576834 w 1153668"/>
              <a:gd name="connsiteY1" fmla="*/ 1153668 h 1153668"/>
              <a:gd name="connsiteX2" fmla="*/ 0 w 1153668"/>
              <a:gd name="connsiteY2" fmla="*/ 576834 h 1153668"/>
              <a:gd name="connsiteX3" fmla="*/ 576834 w 1153668"/>
              <a:gd name="connsiteY3" fmla="*/ 0 h 1153668"/>
              <a:gd name="connsiteX4" fmla="*/ 1153668 w 1153668"/>
              <a:gd name="connsiteY4" fmla="*/ 576834 h 1153668"/>
            </a:gdLst>
            <a:ahLst/>
            <a:cxnLst/>
            <a:rect l="l" t="t" r="r" b="b"/>
            <a:pathLst>
              <a:path w="1153668" h="1153668">
                <a:moveTo>
                  <a:pt x="1153668" y="576834"/>
                </a:moveTo>
                <a:cubicBezTo>
                  <a:pt x="1153668" y="895411"/>
                  <a:pt x="895411" y="1153668"/>
                  <a:pt x="576834" y="1153668"/>
                </a:cubicBezTo>
                <a:cubicBezTo>
                  <a:pt x="258257" y="1153668"/>
                  <a:pt x="0" y="895411"/>
                  <a:pt x="0" y="576834"/>
                </a:cubicBezTo>
                <a:cubicBezTo>
                  <a:pt x="0" y="258257"/>
                  <a:pt x="258257" y="0"/>
                  <a:pt x="576834" y="0"/>
                </a:cubicBezTo>
                <a:cubicBezTo>
                  <a:pt x="895411" y="0"/>
                  <a:pt x="1153668" y="258257"/>
                  <a:pt x="1153668" y="576834"/>
                </a:cubicBezTo>
                <a:close/>
              </a:path>
            </a:pathLst>
          </a:custGeom>
          <a:solidFill>
            <a:srgbClr val="FFFFFF">
              <a:alpha val="100000"/>
            </a:srgbClr>
          </a:solidFill>
          <a:ln w="9525" cap="flat">
            <a:noFill/>
            <a:miter/>
          </a:ln>
        </p:spPr>
        <p:txBody>
          <a:bodyPr vert="horz" wrap="square" lIns="91440" tIns="45720" rIns="91440" bIns="45720" rtlCol="0" anchor="ctr"/>
          <a:lstStyle/>
          <a:p>
            <a:pPr algn="l"/>
            <a:endParaRPr kumimoji="1" lang="zh-CN" altLang="en-US"/>
          </a:p>
        </p:txBody>
      </p:sp>
      <p:sp>
        <p:nvSpPr>
          <p:cNvPr id="15" name="标题 1"/>
          <p:cNvSpPr txBox="1"/>
          <p:nvPr/>
        </p:nvSpPr>
        <p:spPr>
          <a:xfrm>
            <a:off x="4281588" y="1749614"/>
            <a:ext cx="805995" cy="805896"/>
          </a:xfrm>
          <a:custGeom>
            <a:avLst/>
            <a:gdLst>
              <a:gd name="connsiteX0" fmla="*/ 930558 w 930558"/>
              <a:gd name="connsiteY0" fmla="*/ 465279 h 930558"/>
              <a:gd name="connsiteX1" fmla="*/ 465279 w 930558"/>
              <a:gd name="connsiteY1" fmla="*/ 930558 h 930558"/>
              <a:gd name="connsiteX2" fmla="*/ 0 w 930558"/>
              <a:gd name="connsiteY2" fmla="*/ 465279 h 930558"/>
              <a:gd name="connsiteX3" fmla="*/ 465279 w 930558"/>
              <a:gd name="connsiteY3" fmla="*/ 0 h 930558"/>
              <a:gd name="connsiteX4" fmla="*/ 930558 w 930558"/>
              <a:gd name="connsiteY4" fmla="*/ 465279 h 930558"/>
            </a:gdLst>
            <a:ahLst/>
            <a:cxnLst/>
            <a:rect l="l" t="t" r="r" b="b"/>
            <a:pathLst>
              <a:path w="930558" h="930558">
                <a:moveTo>
                  <a:pt x="930558" y="465279"/>
                </a:moveTo>
                <a:cubicBezTo>
                  <a:pt x="930558" y="722246"/>
                  <a:pt x="722246" y="930558"/>
                  <a:pt x="465279" y="930558"/>
                </a:cubicBezTo>
                <a:cubicBezTo>
                  <a:pt x="208313" y="930558"/>
                  <a:pt x="0" y="722246"/>
                  <a:pt x="0" y="465279"/>
                </a:cubicBezTo>
                <a:cubicBezTo>
                  <a:pt x="0" y="208313"/>
                  <a:pt x="208313" y="0"/>
                  <a:pt x="465279" y="0"/>
                </a:cubicBezTo>
                <a:cubicBezTo>
                  <a:pt x="722246" y="0"/>
                  <a:pt x="930558" y="208313"/>
                  <a:pt x="930558" y="465279"/>
                </a:cubicBezTo>
                <a:close/>
              </a:path>
            </a:pathLst>
          </a:custGeom>
          <a:solidFill>
            <a:schemeClr val="accent2"/>
          </a:solidFill>
          <a:ln w="9525" cap="flat">
            <a:noFill/>
            <a:miter/>
          </a:ln>
        </p:spPr>
        <p:txBody>
          <a:bodyPr vert="horz" wrap="square" lIns="91440" tIns="45720" rIns="91440" bIns="45720" rtlCol="0" anchor="ctr"/>
          <a:lstStyle/>
          <a:p>
            <a:pPr algn="l"/>
            <a:endParaRPr kumimoji="1" lang="zh-CN" altLang="en-US"/>
          </a:p>
        </p:txBody>
      </p:sp>
      <p:sp>
        <p:nvSpPr>
          <p:cNvPr id="16" name="标题 1"/>
          <p:cNvSpPr txBox="1"/>
          <p:nvPr/>
        </p:nvSpPr>
        <p:spPr>
          <a:xfrm>
            <a:off x="4472682" y="1932217"/>
            <a:ext cx="423807" cy="440690"/>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7" name="标题 1"/>
          <p:cNvSpPr txBox="1"/>
          <p:nvPr/>
        </p:nvSpPr>
        <p:spPr>
          <a:xfrm>
            <a:off x="3607580" y="3146785"/>
            <a:ext cx="2154011" cy="1661435"/>
          </a:xfrm>
          <a:prstGeom prst="rect">
            <a:avLst/>
          </a:prstGeom>
          <a:noFill/>
          <a:ln>
            <a:noFill/>
          </a:ln>
        </p:spPr>
        <p:txBody>
          <a:bodyPr vert="horz" wrap="square" lIns="0" tIns="0" rIns="0" bIns="0" rtlCol="0" anchor="t"/>
          <a:lstStyle/>
          <a:p>
            <a:pPr algn="l"/>
            <a:endParaRPr kumimoji="1" lang="zh-CN" altLang="en-US"/>
          </a:p>
        </p:txBody>
      </p:sp>
      <p:sp>
        <p:nvSpPr>
          <p:cNvPr id="18" name="标题 1"/>
          <p:cNvSpPr txBox="1"/>
          <p:nvPr/>
        </p:nvSpPr>
        <p:spPr>
          <a:xfrm>
            <a:off x="3607579" y="2745345"/>
            <a:ext cx="2159000" cy="1508105"/>
          </a:xfrm>
          <a:prstGeom prst="rect">
            <a:avLst/>
          </a:prstGeom>
          <a:noFill/>
          <a:ln>
            <a:noFill/>
          </a:ln>
        </p:spPr>
        <p:txBody>
          <a:bodyPr vert="horz" wrap="square" lIns="0" tIns="0" rIns="0" bIns="0" rtlCol="0" anchor="t">
            <a:spAutoFit/>
          </a:bodyPr>
          <a:lstStyle/>
          <a:p>
            <a:pPr algn="ctr"/>
            <a:r>
              <a:rPr kumimoji="1" lang="en-US" altLang="zh-CN" sz="1400" dirty="0">
                <a:ln w="12700">
                  <a:noFill/>
                </a:ln>
                <a:solidFill>
                  <a:schemeClr val="accent2"/>
                </a:solidFill>
                <a:latin typeface="OPPOSans L" panose="02010600030101010101" charset="-122"/>
                <a:ea typeface="OPPOSans L" panose="02010600030101010101" charset="-122"/>
                <a:cs typeface="OPPOSans L" panose="02010600030101010101" charset="-122"/>
              </a:rPr>
              <a:t>大屏数据可视化分为信息展示、数据分析、监控预警三大类。利用屏幕大可展示信息多的特点，将复杂、抽象的内容通过可视化更加直观的方式，以易于理解的形式帮助人们更好决策。</a:t>
            </a:r>
            <a:endParaRPr kumimoji="1" lang="zh-CN" altLang="en-US" sz="1600" dirty="0">
              <a:latin typeface="OPPOSans L" panose="02010600030101010101" charset="-122"/>
              <a:ea typeface="OPPOSans L" panose="02010600030101010101" charset="-122"/>
              <a:cs typeface="OPPOSans L" panose="02010600030101010101" charset="-122"/>
            </a:endParaRPr>
          </a:p>
        </p:txBody>
      </p:sp>
      <p:sp>
        <p:nvSpPr>
          <p:cNvPr id="19" name="标题 1"/>
          <p:cNvSpPr txBox="1"/>
          <p:nvPr/>
        </p:nvSpPr>
        <p:spPr>
          <a:xfrm>
            <a:off x="2327187" y="5417820"/>
            <a:ext cx="1028700" cy="421640"/>
          </a:xfrm>
          <a:prstGeom prst="rect">
            <a:avLst/>
          </a:prstGeom>
          <a:noFill/>
          <a:ln>
            <a:noFill/>
          </a:ln>
        </p:spPr>
        <p:txBody>
          <a:bodyPr vert="horz" wrap="square" lIns="91440" tIns="45720" rIns="91440" bIns="45720" rtlCol="0" anchor="t">
            <a:spAutoFit/>
          </a:bodyPr>
          <a:lstStyle/>
          <a:p>
            <a:pPr algn="ctr"/>
            <a:r>
              <a:rPr kumimoji="1" lang="en-US" altLang="zh-CN" sz="2400">
                <a:ln w="12700">
                  <a:noFill/>
                </a:ln>
                <a:solidFill>
                  <a:schemeClr val="accent1"/>
                </a:solidFill>
                <a:latin typeface="OPPOSans B"/>
                <a:ea typeface="OPPOSans B"/>
                <a:cs typeface="OPPOSans B"/>
              </a:rPr>
              <a:t>01</a:t>
            </a:r>
            <a:endParaRPr kumimoji="1" lang="zh-CN" altLang="en-US"/>
          </a:p>
        </p:txBody>
      </p:sp>
      <p:sp>
        <p:nvSpPr>
          <p:cNvPr id="20" name="标题 1"/>
          <p:cNvSpPr txBox="1"/>
          <p:nvPr/>
        </p:nvSpPr>
        <p:spPr>
          <a:xfrm>
            <a:off x="668934" y="1862880"/>
            <a:ext cx="2415587" cy="3165685"/>
          </a:xfrm>
          <a:custGeom>
            <a:avLst/>
            <a:gdLst>
              <a:gd name="connsiteX0" fmla="*/ 2218182 w 2705004"/>
              <a:gd name="connsiteY0" fmla="*/ 0 h 3653504"/>
              <a:gd name="connsiteX1" fmla="*/ 486823 w 2705004"/>
              <a:gd name="connsiteY1" fmla="*/ 0 h 3653504"/>
              <a:gd name="connsiteX2" fmla="*/ 0 w 2705004"/>
              <a:gd name="connsiteY2" fmla="*/ 417386 h 3653504"/>
              <a:gd name="connsiteX3" fmla="*/ 0 w 2705004"/>
              <a:gd name="connsiteY3" fmla="*/ 2817495 h 3653504"/>
              <a:gd name="connsiteX4" fmla="*/ 975074 w 2705004"/>
              <a:gd name="connsiteY4" fmla="*/ 3653504 h 3653504"/>
              <a:gd name="connsiteX5" fmla="*/ 2705005 w 2705004"/>
              <a:gd name="connsiteY5" fmla="*/ 3653504 h 3653504"/>
              <a:gd name="connsiteX6" fmla="*/ 2705005 w 2705004"/>
              <a:gd name="connsiteY6" fmla="*/ 417386 h 3653504"/>
              <a:gd name="connsiteX7" fmla="*/ 2218182 w 2705004"/>
              <a:gd name="connsiteY7" fmla="*/ 0 h 3653504"/>
            </a:gdLst>
            <a:ahLst/>
            <a:cxnLst/>
            <a:rect l="l" t="t" r="r" b="b"/>
            <a:pathLst>
              <a:path w="2705004" h="3653504">
                <a:moveTo>
                  <a:pt x="2218182" y="0"/>
                </a:moveTo>
                <a:lnTo>
                  <a:pt x="486823" y="0"/>
                </a:lnTo>
                <a:cubicBezTo>
                  <a:pt x="217932" y="0"/>
                  <a:pt x="0" y="186880"/>
                  <a:pt x="0" y="417386"/>
                </a:cubicBezTo>
                <a:lnTo>
                  <a:pt x="0" y="2817495"/>
                </a:lnTo>
                <a:cubicBezTo>
                  <a:pt x="0" y="3279172"/>
                  <a:pt x="436531" y="3653504"/>
                  <a:pt x="975074" y="3653504"/>
                </a:cubicBezTo>
                <a:lnTo>
                  <a:pt x="2705005" y="3653504"/>
                </a:lnTo>
                <a:lnTo>
                  <a:pt x="2705005" y="417386"/>
                </a:lnTo>
                <a:cubicBezTo>
                  <a:pt x="2705005" y="186880"/>
                  <a:pt x="2486978" y="0"/>
                  <a:pt x="2218182" y="0"/>
                </a:cubicBezTo>
                <a:close/>
              </a:path>
            </a:pathLst>
          </a:custGeom>
          <a:solidFill>
            <a:srgbClr val="FFFFFF">
              <a:alpha val="100000"/>
            </a:srgbClr>
          </a:solidFill>
          <a:ln w="19050" cap="flat">
            <a:solidFill>
              <a:schemeClr val="accent1"/>
            </a:solidFill>
            <a:miter/>
          </a:ln>
        </p:spPr>
        <p:txBody>
          <a:bodyPr vert="horz" wrap="square" lIns="91440" tIns="45720" rIns="91440" bIns="45720" rtlCol="0" anchor="ctr"/>
          <a:lstStyle/>
          <a:p>
            <a:pPr algn="l"/>
            <a:endParaRPr kumimoji="1" lang="zh-CN" altLang="en-US"/>
          </a:p>
        </p:txBody>
      </p:sp>
      <p:sp>
        <p:nvSpPr>
          <p:cNvPr id="21" name="标题 1"/>
          <p:cNvSpPr txBox="1"/>
          <p:nvPr/>
        </p:nvSpPr>
        <p:spPr>
          <a:xfrm>
            <a:off x="668934" y="1862880"/>
            <a:ext cx="2415587" cy="563304"/>
          </a:xfrm>
          <a:custGeom>
            <a:avLst/>
            <a:gdLst>
              <a:gd name="connsiteX0" fmla="*/ 2705005 w 2705004"/>
              <a:gd name="connsiteY0" fmla="*/ 650558 h 650557"/>
              <a:gd name="connsiteX1" fmla="*/ 2705005 w 2705004"/>
              <a:gd name="connsiteY1" fmla="*/ 417386 h 650557"/>
              <a:gd name="connsiteX2" fmla="*/ 2218182 w 2705004"/>
              <a:gd name="connsiteY2" fmla="*/ 0 h 650557"/>
              <a:gd name="connsiteX3" fmla="*/ 486823 w 2705004"/>
              <a:gd name="connsiteY3" fmla="*/ 0 h 650557"/>
              <a:gd name="connsiteX4" fmla="*/ 0 w 2705004"/>
              <a:gd name="connsiteY4" fmla="*/ 417386 h 650557"/>
              <a:gd name="connsiteX5" fmla="*/ 0 w 2705004"/>
              <a:gd name="connsiteY5" fmla="*/ 650558 h 650557"/>
              <a:gd name="connsiteX6" fmla="*/ 2705005 w 2705004"/>
              <a:gd name="connsiteY6" fmla="*/ 650558 h 650557"/>
            </a:gdLst>
            <a:ahLst/>
            <a:cxnLst/>
            <a:rect l="l" t="t" r="r" b="b"/>
            <a:pathLst>
              <a:path w="2705004" h="650557">
                <a:moveTo>
                  <a:pt x="2705005" y="650558"/>
                </a:moveTo>
                <a:lnTo>
                  <a:pt x="2705005" y="417386"/>
                </a:lnTo>
                <a:cubicBezTo>
                  <a:pt x="2705005" y="186880"/>
                  <a:pt x="2487073" y="0"/>
                  <a:pt x="2218182" y="0"/>
                </a:cubicBezTo>
                <a:lnTo>
                  <a:pt x="486823" y="0"/>
                </a:lnTo>
                <a:cubicBezTo>
                  <a:pt x="217932" y="0"/>
                  <a:pt x="0" y="186880"/>
                  <a:pt x="0" y="417386"/>
                </a:cubicBezTo>
                <a:lnTo>
                  <a:pt x="0" y="650558"/>
                </a:lnTo>
                <a:lnTo>
                  <a:pt x="2705005" y="650558"/>
                </a:ln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
        <p:nvSpPr>
          <p:cNvPr id="22" name="标题 1"/>
          <p:cNvSpPr txBox="1"/>
          <p:nvPr/>
        </p:nvSpPr>
        <p:spPr>
          <a:xfrm>
            <a:off x="1377131" y="1652905"/>
            <a:ext cx="999192" cy="999314"/>
          </a:xfrm>
          <a:custGeom>
            <a:avLst/>
            <a:gdLst>
              <a:gd name="connsiteX0" fmla="*/ 1153668 w 1153668"/>
              <a:gd name="connsiteY0" fmla="*/ 576834 h 1153668"/>
              <a:gd name="connsiteX1" fmla="*/ 576834 w 1153668"/>
              <a:gd name="connsiteY1" fmla="*/ 1153668 h 1153668"/>
              <a:gd name="connsiteX2" fmla="*/ 0 w 1153668"/>
              <a:gd name="connsiteY2" fmla="*/ 576834 h 1153668"/>
              <a:gd name="connsiteX3" fmla="*/ 576834 w 1153668"/>
              <a:gd name="connsiteY3" fmla="*/ 0 h 1153668"/>
              <a:gd name="connsiteX4" fmla="*/ 1153668 w 1153668"/>
              <a:gd name="connsiteY4" fmla="*/ 576834 h 1153668"/>
            </a:gdLst>
            <a:ahLst/>
            <a:cxnLst/>
            <a:rect l="l" t="t" r="r" b="b"/>
            <a:pathLst>
              <a:path w="1153668" h="1153668">
                <a:moveTo>
                  <a:pt x="1153668" y="576834"/>
                </a:moveTo>
                <a:cubicBezTo>
                  <a:pt x="1153668" y="895411"/>
                  <a:pt x="895411" y="1153668"/>
                  <a:pt x="576834" y="1153668"/>
                </a:cubicBezTo>
                <a:cubicBezTo>
                  <a:pt x="258257" y="1153668"/>
                  <a:pt x="0" y="895411"/>
                  <a:pt x="0" y="576834"/>
                </a:cubicBezTo>
                <a:cubicBezTo>
                  <a:pt x="0" y="258257"/>
                  <a:pt x="258257" y="0"/>
                  <a:pt x="576834" y="0"/>
                </a:cubicBezTo>
                <a:cubicBezTo>
                  <a:pt x="895411" y="0"/>
                  <a:pt x="1153668" y="258257"/>
                  <a:pt x="1153668" y="576834"/>
                </a:cubicBezTo>
                <a:close/>
              </a:path>
            </a:pathLst>
          </a:custGeom>
          <a:solidFill>
            <a:srgbClr val="FFFFFF">
              <a:alpha val="100000"/>
            </a:srgbClr>
          </a:solidFill>
          <a:ln w="9525" cap="flat">
            <a:noFill/>
            <a:miter/>
          </a:ln>
        </p:spPr>
        <p:txBody>
          <a:bodyPr vert="horz" wrap="square" lIns="91440" tIns="45720" rIns="91440" bIns="45720" rtlCol="0" anchor="ctr"/>
          <a:lstStyle/>
          <a:p>
            <a:pPr algn="l"/>
            <a:endParaRPr kumimoji="1" lang="zh-CN" altLang="en-US"/>
          </a:p>
        </p:txBody>
      </p:sp>
      <p:sp>
        <p:nvSpPr>
          <p:cNvPr id="23" name="标题 1"/>
          <p:cNvSpPr txBox="1"/>
          <p:nvPr/>
        </p:nvSpPr>
        <p:spPr>
          <a:xfrm>
            <a:off x="1473730" y="1749614"/>
            <a:ext cx="805995" cy="805896"/>
          </a:xfrm>
          <a:custGeom>
            <a:avLst/>
            <a:gdLst>
              <a:gd name="connsiteX0" fmla="*/ 930558 w 930558"/>
              <a:gd name="connsiteY0" fmla="*/ 465279 h 930558"/>
              <a:gd name="connsiteX1" fmla="*/ 465279 w 930558"/>
              <a:gd name="connsiteY1" fmla="*/ 930558 h 930558"/>
              <a:gd name="connsiteX2" fmla="*/ 0 w 930558"/>
              <a:gd name="connsiteY2" fmla="*/ 465279 h 930558"/>
              <a:gd name="connsiteX3" fmla="*/ 465279 w 930558"/>
              <a:gd name="connsiteY3" fmla="*/ 0 h 930558"/>
              <a:gd name="connsiteX4" fmla="*/ 930558 w 930558"/>
              <a:gd name="connsiteY4" fmla="*/ 465279 h 930558"/>
            </a:gdLst>
            <a:ahLst/>
            <a:cxnLst/>
            <a:rect l="l" t="t" r="r" b="b"/>
            <a:pathLst>
              <a:path w="930558" h="930558">
                <a:moveTo>
                  <a:pt x="930558" y="465279"/>
                </a:moveTo>
                <a:cubicBezTo>
                  <a:pt x="930558" y="722246"/>
                  <a:pt x="722246" y="930558"/>
                  <a:pt x="465279" y="930558"/>
                </a:cubicBezTo>
                <a:cubicBezTo>
                  <a:pt x="208313" y="930558"/>
                  <a:pt x="0" y="722246"/>
                  <a:pt x="0" y="465279"/>
                </a:cubicBezTo>
                <a:cubicBezTo>
                  <a:pt x="0" y="208313"/>
                  <a:pt x="208313" y="0"/>
                  <a:pt x="465279" y="0"/>
                </a:cubicBezTo>
                <a:cubicBezTo>
                  <a:pt x="722246" y="0"/>
                  <a:pt x="930558" y="208313"/>
                  <a:pt x="930558" y="465279"/>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
        <p:nvSpPr>
          <p:cNvPr id="24" name="标题 1"/>
          <p:cNvSpPr txBox="1"/>
          <p:nvPr/>
        </p:nvSpPr>
        <p:spPr>
          <a:xfrm>
            <a:off x="1625044" y="1932217"/>
            <a:ext cx="503367" cy="440690"/>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5" name="标题 1"/>
          <p:cNvSpPr txBox="1"/>
          <p:nvPr/>
        </p:nvSpPr>
        <p:spPr>
          <a:xfrm>
            <a:off x="799722" y="3146785"/>
            <a:ext cx="2154011" cy="1661435"/>
          </a:xfrm>
          <a:prstGeom prst="rect">
            <a:avLst/>
          </a:prstGeom>
          <a:noFill/>
          <a:ln>
            <a:noFill/>
          </a:ln>
        </p:spPr>
        <p:txBody>
          <a:bodyPr vert="horz" wrap="square" lIns="0" tIns="0" rIns="0" bIns="0" rtlCol="0" anchor="t"/>
          <a:lstStyle/>
          <a:p>
            <a:pPr algn="l"/>
            <a:endParaRPr kumimoji="1" lang="zh-CN" altLang="en-US"/>
          </a:p>
        </p:txBody>
      </p:sp>
      <p:sp>
        <p:nvSpPr>
          <p:cNvPr id="26" name="标题 1"/>
          <p:cNvSpPr txBox="1"/>
          <p:nvPr/>
        </p:nvSpPr>
        <p:spPr>
          <a:xfrm>
            <a:off x="799721" y="2745345"/>
            <a:ext cx="2159000" cy="2154436"/>
          </a:xfrm>
          <a:prstGeom prst="rect">
            <a:avLst/>
          </a:prstGeom>
          <a:noFill/>
          <a:ln>
            <a:noFill/>
          </a:ln>
        </p:spPr>
        <p:txBody>
          <a:bodyPr vert="horz" wrap="square" lIns="0" tIns="0" rIns="0" bIns="0" rtlCol="0" anchor="t">
            <a:spAutoFit/>
          </a:bodyPr>
          <a:lstStyle/>
          <a:p>
            <a:pPr algn="ctr"/>
            <a:r>
              <a:rPr kumimoji="1" lang="en-US" altLang="zh-CN" sz="1400" dirty="0">
                <a:ln w="12700">
                  <a:noFill/>
                </a:ln>
                <a:solidFill>
                  <a:schemeClr val="accent1"/>
                </a:solidFill>
                <a:latin typeface="OPPOSans L" panose="02010600030101010101" charset="-122"/>
                <a:ea typeface="OPPOSans L" panose="02010600030101010101" charset="-122"/>
                <a:cs typeface="OPPOSans L" panose="02010600030101010101" charset="-122"/>
              </a:rPr>
              <a:t>大屏数据可视化是以大屏为主要展示载体进行数据的可视化呈现。“大面积、炫酷动效、丰富色彩”，大屏易在观感上给人留下震撼印象，便于营造某些独特氛围、打造仪式感。利用面积大、超高分辨率、可展示信息多的特点。大屏数据可视化是大数据时代可视化的发展方向。</a:t>
            </a:r>
            <a:endParaRPr kumimoji="1" lang="zh-CN" altLang="en-US" sz="1600" dirty="0">
              <a:latin typeface="OPPOSans L" panose="02010600030101010101" charset="-122"/>
              <a:ea typeface="OPPOSans L" panose="02010600030101010101" charset="-122"/>
              <a:cs typeface="OPPOSans L" panose="02010600030101010101" charset="-122"/>
            </a:endParaRPr>
          </a:p>
        </p:txBody>
      </p:sp>
      <p:sp>
        <p:nvSpPr>
          <p:cNvPr id="27" name="标题 1"/>
          <p:cNvSpPr txBox="1"/>
          <p:nvPr/>
        </p:nvSpPr>
        <p:spPr>
          <a:xfrm>
            <a:off x="7945953" y="5417820"/>
            <a:ext cx="1028700" cy="421640"/>
          </a:xfrm>
          <a:prstGeom prst="rect">
            <a:avLst/>
          </a:prstGeom>
          <a:noFill/>
          <a:ln>
            <a:noFill/>
          </a:ln>
        </p:spPr>
        <p:txBody>
          <a:bodyPr vert="horz" wrap="square" lIns="91440" tIns="45720" rIns="91440" bIns="45720" rtlCol="0" anchor="t">
            <a:spAutoFit/>
          </a:bodyPr>
          <a:lstStyle/>
          <a:p>
            <a:pPr algn="ctr"/>
            <a:r>
              <a:rPr kumimoji="1" lang="en-US" altLang="zh-CN" sz="2400">
                <a:ln w="12700">
                  <a:noFill/>
                </a:ln>
                <a:solidFill>
                  <a:schemeClr val="accent1"/>
                </a:solidFill>
                <a:latin typeface="OPPOSans B"/>
                <a:ea typeface="OPPOSans B"/>
                <a:cs typeface="OPPOSans B"/>
              </a:rPr>
              <a:t>03</a:t>
            </a:r>
            <a:endParaRPr kumimoji="1" lang="zh-CN" altLang="en-US"/>
          </a:p>
        </p:txBody>
      </p:sp>
      <p:sp>
        <p:nvSpPr>
          <p:cNvPr id="28" name="标题 1"/>
          <p:cNvSpPr txBox="1"/>
          <p:nvPr/>
        </p:nvSpPr>
        <p:spPr>
          <a:xfrm>
            <a:off x="6292100" y="1862880"/>
            <a:ext cx="2415587" cy="3165685"/>
          </a:xfrm>
          <a:custGeom>
            <a:avLst/>
            <a:gdLst>
              <a:gd name="connsiteX0" fmla="*/ 2218182 w 2705004"/>
              <a:gd name="connsiteY0" fmla="*/ 0 h 3653504"/>
              <a:gd name="connsiteX1" fmla="*/ 486823 w 2705004"/>
              <a:gd name="connsiteY1" fmla="*/ 0 h 3653504"/>
              <a:gd name="connsiteX2" fmla="*/ 0 w 2705004"/>
              <a:gd name="connsiteY2" fmla="*/ 417386 h 3653504"/>
              <a:gd name="connsiteX3" fmla="*/ 0 w 2705004"/>
              <a:gd name="connsiteY3" fmla="*/ 2817495 h 3653504"/>
              <a:gd name="connsiteX4" fmla="*/ 975074 w 2705004"/>
              <a:gd name="connsiteY4" fmla="*/ 3653504 h 3653504"/>
              <a:gd name="connsiteX5" fmla="*/ 2705005 w 2705004"/>
              <a:gd name="connsiteY5" fmla="*/ 3653504 h 3653504"/>
              <a:gd name="connsiteX6" fmla="*/ 2705005 w 2705004"/>
              <a:gd name="connsiteY6" fmla="*/ 417386 h 3653504"/>
              <a:gd name="connsiteX7" fmla="*/ 2218182 w 2705004"/>
              <a:gd name="connsiteY7" fmla="*/ 0 h 3653504"/>
            </a:gdLst>
            <a:ahLst/>
            <a:cxnLst/>
            <a:rect l="l" t="t" r="r" b="b"/>
            <a:pathLst>
              <a:path w="2705004" h="3653504">
                <a:moveTo>
                  <a:pt x="2218182" y="0"/>
                </a:moveTo>
                <a:lnTo>
                  <a:pt x="486823" y="0"/>
                </a:lnTo>
                <a:cubicBezTo>
                  <a:pt x="217932" y="0"/>
                  <a:pt x="0" y="186880"/>
                  <a:pt x="0" y="417386"/>
                </a:cubicBezTo>
                <a:lnTo>
                  <a:pt x="0" y="2817495"/>
                </a:lnTo>
                <a:cubicBezTo>
                  <a:pt x="0" y="3279172"/>
                  <a:pt x="436531" y="3653504"/>
                  <a:pt x="975074" y="3653504"/>
                </a:cubicBezTo>
                <a:lnTo>
                  <a:pt x="2705005" y="3653504"/>
                </a:lnTo>
                <a:lnTo>
                  <a:pt x="2705005" y="417386"/>
                </a:lnTo>
                <a:cubicBezTo>
                  <a:pt x="2705005" y="186880"/>
                  <a:pt x="2486978" y="0"/>
                  <a:pt x="2218182" y="0"/>
                </a:cubicBezTo>
                <a:close/>
              </a:path>
            </a:pathLst>
          </a:custGeom>
          <a:solidFill>
            <a:srgbClr val="FFFFFF">
              <a:alpha val="100000"/>
            </a:srgbClr>
          </a:solidFill>
          <a:ln w="19050" cap="flat">
            <a:solidFill>
              <a:schemeClr val="accent1"/>
            </a:solidFill>
            <a:miter/>
          </a:ln>
        </p:spPr>
        <p:txBody>
          <a:bodyPr vert="horz" wrap="square" lIns="91440" tIns="45720" rIns="91440" bIns="45720" rtlCol="0" anchor="ctr"/>
          <a:lstStyle/>
          <a:p>
            <a:pPr algn="l"/>
            <a:endParaRPr kumimoji="1" lang="zh-CN" altLang="en-US"/>
          </a:p>
        </p:txBody>
      </p:sp>
      <p:sp>
        <p:nvSpPr>
          <p:cNvPr id="29" name="标题 1"/>
          <p:cNvSpPr txBox="1"/>
          <p:nvPr/>
        </p:nvSpPr>
        <p:spPr>
          <a:xfrm>
            <a:off x="6292100" y="1862880"/>
            <a:ext cx="2415587" cy="563304"/>
          </a:xfrm>
          <a:custGeom>
            <a:avLst/>
            <a:gdLst>
              <a:gd name="connsiteX0" fmla="*/ 2705005 w 2705004"/>
              <a:gd name="connsiteY0" fmla="*/ 650558 h 650557"/>
              <a:gd name="connsiteX1" fmla="*/ 2705005 w 2705004"/>
              <a:gd name="connsiteY1" fmla="*/ 417386 h 650557"/>
              <a:gd name="connsiteX2" fmla="*/ 2218182 w 2705004"/>
              <a:gd name="connsiteY2" fmla="*/ 0 h 650557"/>
              <a:gd name="connsiteX3" fmla="*/ 486823 w 2705004"/>
              <a:gd name="connsiteY3" fmla="*/ 0 h 650557"/>
              <a:gd name="connsiteX4" fmla="*/ 0 w 2705004"/>
              <a:gd name="connsiteY4" fmla="*/ 417386 h 650557"/>
              <a:gd name="connsiteX5" fmla="*/ 0 w 2705004"/>
              <a:gd name="connsiteY5" fmla="*/ 650558 h 650557"/>
              <a:gd name="connsiteX6" fmla="*/ 2705005 w 2705004"/>
              <a:gd name="connsiteY6" fmla="*/ 650558 h 650557"/>
            </a:gdLst>
            <a:ahLst/>
            <a:cxnLst/>
            <a:rect l="l" t="t" r="r" b="b"/>
            <a:pathLst>
              <a:path w="2705004" h="650557">
                <a:moveTo>
                  <a:pt x="2705005" y="650558"/>
                </a:moveTo>
                <a:lnTo>
                  <a:pt x="2705005" y="417386"/>
                </a:lnTo>
                <a:cubicBezTo>
                  <a:pt x="2705005" y="186880"/>
                  <a:pt x="2487073" y="0"/>
                  <a:pt x="2218182" y="0"/>
                </a:cubicBezTo>
                <a:lnTo>
                  <a:pt x="486823" y="0"/>
                </a:lnTo>
                <a:cubicBezTo>
                  <a:pt x="217932" y="0"/>
                  <a:pt x="0" y="186880"/>
                  <a:pt x="0" y="417386"/>
                </a:cubicBezTo>
                <a:lnTo>
                  <a:pt x="0" y="650558"/>
                </a:lnTo>
                <a:lnTo>
                  <a:pt x="2705005" y="650558"/>
                </a:ln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
        <p:nvSpPr>
          <p:cNvPr id="30" name="标题 1"/>
          <p:cNvSpPr txBox="1"/>
          <p:nvPr/>
        </p:nvSpPr>
        <p:spPr>
          <a:xfrm>
            <a:off x="7000297" y="1652905"/>
            <a:ext cx="999192" cy="999314"/>
          </a:xfrm>
          <a:custGeom>
            <a:avLst/>
            <a:gdLst>
              <a:gd name="connsiteX0" fmla="*/ 1153668 w 1153668"/>
              <a:gd name="connsiteY0" fmla="*/ 576834 h 1153668"/>
              <a:gd name="connsiteX1" fmla="*/ 576834 w 1153668"/>
              <a:gd name="connsiteY1" fmla="*/ 1153668 h 1153668"/>
              <a:gd name="connsiteX2" fmla="*/ 0 w 1153668"/>
              <a:gd name="connsiteY2" fmla="*/ 576834 h 1153668"/>
              <a:gd name="connsiteX3" fmla="*/ 576834 w 1153668"/>
              <a:gd name="connsiteY3" fmla="*/ 0 h 1153668"/>
              <a:gd name="connsiteX4" fmla="*/ 1153668 w 1153668"/>
              <a:gd name="connsiteY4" fmla="*/ 576834 h 1153668"/>
            </a:gdLst>
            <a:ahLst/>
            <a:cxnLst/>
            <a:rect l="l" t="t" r="r" b="b"/>
            <a:pathLst>
              <a:path w="1153668" h="1153668">
                <a:moveTo>
                  <a:pt x="1153668" y="576834"/>
                </a:moveTo>
                <a:cubicBezTo>
                  <a:pt x="1153668" y="895411"/>
                  <a:pt x="895411" y="1153668"/>
                  <a:pt x="576834" y="1153668"/>
                </a:cubicBezTo>
                <a:cubicBezTo>
                  <a:pt x="258257" y="1153668"/>
                  <a:pt x="0" y="895411"/>
                  <a:pt x="0" y="576834"/>
                </a:cubicBezTo>
                <a:cubicBezTo>
                  <a:pt x="0" y="258257"/>
                  <a:pt x="258257" y="0"/>
                  <a:pt x="576834" y="0"/>
                </a:cubicBezTo>
                <a:cubicBezTo>
                  <a:pt x="895411" y="0"/>
                  <a:pt x="1153668" y="258257"/>
                  <a:pt x="1153668" y="576834"/>
                </a:cubicBezTo>
                <a:close/>
              </a:path>
            </a:pathLst>
          </a:custGeom>
          <a:solidFill>
            <a:srgbClr val="FFFFFF">
              <a:alpha val="100000"/>
            </a:srgbClr>
          </a:solidFill>
          <a:ln w="9525" cap="flat">
            <a:noFill/>
            <a:miter/>
          </a:ln>
        </p:spPr>
        <p:txBody>
          <a:bodyPr vert="horz" wrap="square" lIns="91440" tIns="45720" rIns="91440" bIns="45720" rtlCol="0" anchor="ctr"/>
          <a:lstStyle/>
          <a:p>
            <a:pPr algn="l"/>
            <a:endParaRPr kumimoji="1" lang="zh-CN" altLang="en-US"/>
          </a:p>
        </p:txBody>
      </p:sp>
      <p:sp>
        <p:nvSpPr>
          <p:cNvPr id="31" name="标题 1"/>
          <p:cNvSpPr txBox="1"/>
          <p:nvPr/>
        </p:nvSpPr>
        <p:spPr>
          <a:xfrm>
            <a:off x="7096896" y="1749614"/>
            <a:ext cx="805995" cy="805896"/>
          </a:xfrm>
          <a:custGeom>
            <a:avLst/>
            <a:gdLst>
              <a:gd name="connsiteX0" fmla="*/ 930558 w 930558"/>
              <a:gd name="connsiteY0" fmla="*/ 465279 h 930558"/>
              <a:gd name="connsiteX1" fmla="*/ 465279 w 930558"/>
              <a:gd name="connsiteY1" fmla="*/ 930558 h 930558"/>
              <a:gd name="connsiteX2" fmla="*/ 0 w 930558"/>
              <a:gd name="connsiteY2" fmla="*/ 465279 h 930558"/>
              <a:gd name="connsiteX3" fmla="*/ 465279 w 930558"/>
              <a:gd name="connsiteY3" fmla="*/ 0 h 930558"/>
              <a:gd name="connsiteX4" fmla="*/ 930558 w 930558"/>
              <a:gd name="connsiteY4" fmla="*/ 465279 h 930558"/>
            </a:gdLst>
            <a:ahLst/>
            <a:cxnLst/>
            <a:rect l="l" t="t" r="r" b="b"/>
            <a:pathLst>
              <a:path w="930558" h="930558">
                <a:moveTo>
                  <a:pt x="930558" y="465279"/>
                </a:moveTo>
                <a:cubicBezTo>
                  <a:pt x="930558" y="722246"/>
                  <a:pt x="722246" y="930558"/>
                  <a:pt x="465279" y="930558"/>
                </a:cubicBezTo>
                <a:cubicBezTo>
                  <a:pt x="208313" y="930558"/>
                  <a:pt x="0" y="722246"/>
                  <a:pt x="0" y="465279"/>
                </a:cubicBezTo>
                <a:cubicBezTo>
                  <a:pt x="0" y="208313"/>
                  <a:pt x="208313" y="0"/>
                  <a:pt x="465279" y="0"/>
                </a:cubicBezTo>
                <a:cubicBezTo>
                  <a:pt x="722246" y="0"/>
                  <a:pt x="930558" y="208313"/>
                  <a:pt x="930558" y="465279"/>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
        <p:nvSpPr>
          <p:cNvPr id="32" name="标题 1"/>
          <p:cNvSpPr txBox="1"/>
          <p:nvPr/>
        </p:nvSpPr>
        <p:spPr>
          <a:xfrm>
            <a:off x="7296481" y="1932217"/>
            <a:ext cx="406825" cy="44069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33" name="标题 1"/>
          <p:cNvSpPr txBox="1"/>
          <p:nvPr/>
        </p:nvSpPr>
        <p:spPr>
          <a:xfrm>
            <a:off x="6422887" y="2745345"/>
            <a:ext cx="2159000" cy="2200602"/>
          </a:xfrm>
          <a:prstGeom prst="rect">
            <a:avLst/>
          </a:prstGeom>
          <a:noFill/>
          <a:ln>
            <a:noFill/>
          </a:ln>
        </p:spPr>
        <p:txBody>
          <a:bodyPr vert="horz" wrap="square" lIns="0" tIns="0" rIns="0" bIns="0" rtlCol="0" anchor="t">
            <a:spAutoFit/>
          </a:bodyPr>
          <a:lstStyle/>
          <a:p>
            <a:pPr algn="ctr"/>
            <a:r>
              <a:rPr kumimoji="1" lang="en-US" altLang="zh-CN" sz="1100" dirty="0">
                <a:ln w="12700">
                  <a:noFill/>
                </a:ln>
                <a:solidFill>
                  <a:schemeClr val="accent1"/>
                </a:solidFill>
                <a:latin typeface="OPPOSans L" panose="02010600030101010101" charset="-122"/>
                <a:ea typeface="OPPOSans L" panose="02010600030101010101" charset="-122"/>
                <a:cs typeface="OPPOSans L" panose="02010600030101010101" charset="-122"/>
              </a:rPr>
              <a:t>大屏数据可视化设计首先是要服务于业务，让业务指标和数据合理的展现。合理的布局能让业务内容更富有层次，合理的配色能让观看者更舒适，业界常用的配色通常满足深色调和一致性。细节影响感官体验，在大屏展现上，细节也会极大的影响整体效果。通过适当给元素、标题、数字等添加一些诸如边框、图画等在内的点缀效果，能帮助提升整体美观度。最后动效的增加能让大屏看上去是活的，增加观感体验。</a:t>
            </a:r>
            <a:endParaRPr kumimoji="1" lang="zh-CN" altLang="en-US" sz="1200" dirty="0">
              <a:latin typeface="OPPOSans L" panose="02010600030101010101" charset="-122"/>
              <a:ea typeface="OPPOSans L" panose="02010600030101010101" charset="-122"/>
              <a:cs typeface="OPPOSans L" panose="02010600030101010101" charset="-122"/>
            </a:endParaRPr>
          </a:p>
        </p:txBody>
      </p:sp>
      <p:sp>
        <p:nvSpPr>
          <p:cNvPr id="34" name="标题 1"/>
          <p:cNvSpPr txBox="1"/>
          <p:nvPr/>
        </p:nvSpPr>
        <p:spPr>
          <a:xfrm>
            <a:off x="6422888" y="3146785"/>
            <a:ext cx="2154011" cy="1661435"/>
          </a:xfrm>
          <a:prstGeom prst="rect">
            <a:avLst/>
          </a:prstGeom>
          <a:noFill/>
          <a:ln>
            <a:noFill/>
          </a:ln>
        </p:spPr>
        <p:txBody>
          <a:bodyPr vert="horz" wrap="square" lIns="0" tIns="0" rIns="0" bIns="0" rtlCol="0" anchor="t"/>
          <a:lstStyle/>
          <a:p>
            <a:pPr algn="l"/>
            <a:endParaRPr kumimoji="1" lang="zh-CN" altLang="en-US" dirty="0"/>
          </a:p>
        </p:txBody>
      </p:sp>
      <p:sp>
        <p:nvSpPr>
          <p:cNvPr id="35" name="标题 1"/>
          <p:cNvSpPr txBox="1"/>
          <p:nvPr/>
        </p:nvSpPr>
        <p:spPr>
          <a:xfrm>
            <a:off x="2794000" y="5232400"/>
            <a:ext cx="165100" cy="165100"/>
          </a:xfrm>
          <a:prstGeom prst="ellipse">
            <a:avLst/>
          </a:prstGeom>
          <a:solidFill>
            <a:schemeClr val="accent1"/>
          </a:solidFill>
        </p:spPr>
        <p:txBody>
          <a:bodyPr vert="horz" wrap="square" lIns="0" tIns="0" rIns="0" bIns="0" rtlCol="0" anchor="ctr"/>
          <a:lstStyle/>
          <a:p>
            <a:pPr algn="ctr"/>
            <a:endParaRPr kumimoji="1" lang="zh-CN" altLang="en-US"/>
          </a:p>
        </p:txBody>
      </p:sp>
      <p:sp>
        <p:nvSpPr>
          <p:cNvPr id="36" name="标题 1"/>
          <p:cNvSpPr txBox="1"/>
          <p:nvPr/>
        </p:nvSpPr>
        <p:spPr>
          <a:xfrm>
            <a:off x="5600700" y="5232400"/>
            <a:ext cx="165100" cy="165100"/>
          </a:xfrm>
          <a:prstGeom prst="ellipse">
            <a:avLst/>
          </a:prstGeom>
          <a:solidFill>
            <a:schemeClr val="accent2"/>
          </a:solidFill>
        </p:spPr>
        <p:txBody>
          <a:bodyPr vert="horz" wrap="square" lIns="0" tIns="0" rIns="0" bIns="0" rtlCol="0" anchor="ctr"/>
          <a:lstStyle/>
          <a:p>
            <a:pPr algn="ctr"/>
            <a:endParaRPr kumimoji="1" lang="zh-CN" altLang="en-US"/>
          </a:p>
        </p:txBody>
      </p:sp>
      <p:sp>
        <p:nvSpPr>
          <p:cNvPr id="37" name="标题 1"/>
          <p:cNvSpPr txBox="1"/>
          <p:nvPr/>
        </p:nvSpPr>
        <p:spPr>
          <a:xfrm>
            <a:off x="8420100" y="5232400"/>
            <a:ext cx="165100" cy="165100"/>
          </a:xfrm>
          <a:prstGeom prst="ellipse">
            <a:avLst/>
          </a:prstGeom>
          <a:solidFill>
            <a:schemeClr val="accent1"/>
          </a:solidFill>
        </p:spPr>
        <p:txBody>
          <a:bodyPr vert="horz" wrap="square" lIns="0" tIns="0" rIns="0" bIns="0" rtlCol="0" anchor="ctr"/>
          <a:lstStyle/>
          <a:p>
            <a:pPr algn="ctr"/>
            <a:endParaRPr kumimoji="1" lang="zh-CN" altLang="en-US"/>
          </a:p>
        </p:txBody>
      </p:sp>
      <p:sp>
        <p:nvSpPr>
          <p:cNvPr id="38" name="标题 1"/>
          <p:cNvSpPr txBox="1"/>
          <p:nvPr/>
        </p:nvSpPr>
        <p:spPr>
          <a:xfrm>
            <a:off x="11214100" y="5232400"/>
            <a:ext cx="165100" cy="165100"/>
          </a:xfrm>
          <a:prstGeom prst="ellipse">
            <a:avLst/>
          </a:prstGeom>
          <a:solidFill>
            <a:schemeClr val="accent2"/>
          </a:solidFill>
        </p:spPr>
        <p:txBody>
          <a:bodyPr vert="horz" wrap="square" lIns="0" tIns="0" rIns="0" bIns="0" rtlCol="0" anchor="ctr"/>
          <a:lstStyle/>
          <a:p>
            <a:pPr algn="ctr"/>
            <a:endParaRPr kumimoji="1" lang="zh-CN" altLang="en-US"/>
          </a:p>
        </p:txBody>
      </p:sp>
      <p:sp>
        <p:nvSpPr>
          <p:cNvPr id="39"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大屏数据可视化</a:t>
            </a:r>
            <a:endParaRPr kumimoji="1" lang="zh-CN" altLang="en-US"/>
          </a:p>
        </p:txBody>
      </p:sp>
      <p:sp>
        <p:nvSpPr>
          <p:cNvPr id="40"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41"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blip>
          <a:srcRect l="5564" r="5564"/>
          <a:stretch>
            <a:fillRect/>
          </a:stretch>
        </p:blipFill>
        <p:spPr>
          <a:xfrm>
            <a:off x="8128000" y="0"/>
            <a:ext cx="4064000" cy="6858000"/>
          </a:xfrm>
          <a:prstGeom prst="rect">
            <a:avLst/>
          </a:prstGeom>
          <a:noFill/>
          <a:ln cap="sq">
            <a:noFill/>
          </a:ln>
        </p:spPr>
      </p:pic>
      <p:sp>
        <p:nvSpPr>
          <p:cNvPr id="4" name="标题 1"/>
          <p:cNvSpPr txBox="1"/>
          <p:nvPr/>
        </p:nvSpPr>
        <p:spPr>
          <a:xfrm>
            <a:off x="852430" y="4794130"/>
            <a:ext cx="6890500" cy="660978"/>
          </a:xfrm>
          <a:prstGeom prst="rect">
            <a:avLst/>
          </a:prstGeom>
          <a:noFill/>
          <a:ln cap="sq">
            <a:noFill/>
          </a:ln>
          <a:effectLst/>
        </p:spPr>
        <p:txBody>
          <a:bodyPr vert="horz" wrap="square" lIns="0" tIns="0" rIns="0" bIns="0" rtlCol="0" anchor="b"/>
          <a:lstStyle/>
          <a:p>
            <a:pPr algn="l">
              <a:lnSpc>
                <a:spcPct val="150000"/>
              </a:lnSpc>
            </a:pPr>
            <a:r>
              <a:rPr kumimoji="1" lang="en-US" altLang="zh-CN" sz="1400" dirty="0">
                <a:ln w="12700">
                  <a:noFill/>
                </a:ln>
                <a:solidFill>
                  <a:schemeClr val="tx1">
                    <a:lumMod val="85000"/>
                    <a:lumOff val="15000"/>
                  </a:schemeClr>
                </a:solidFill>
                <a:latin typeface="OPPOSans L"/>
                <a:ea typeface="OPPOSans L"/>
                <a:cs typeface="OPPOSans L"/>
              </a:rPr>
              <a:t>早期的Web可视化技术主要利用VRML和浏览器的Java插件，或者服务端的渲染实现，以及其他集成Java、JavaScript和Flash的方式。由于浏览器技术的限制，服务端渲染的方式在早期广受欢迎。些年Web技术发展迅速，目前Web可视化技术趋势已是通过WebGL和HTML5以充分利用用户终端的GPU加速渲染，而不需要浏览器加装任何的插件。基于GPU的可视化技术将计算渲染的负担由GPU承担，以改善渲染和交互的体验。因为通过用户终端进行渲染计算的方式无需反复与服务端交换交互操作参数和渲染生成的图片，避免了网络延迟造成的用户体验影响。</a:t>
            </a:r>
            <a:endParaRPr kumimoji="1" lang="zh-CN" altLang="en-US" sz="1400" dirty="0">
              <a:ln w="12700">
                <a:noFill/>
              </a:ln>
              <a:solidFill>
                <a:schemeClr val="tx1">
                  <a:lumMod val="85000"/>
                  <a:lumOff val="15000"/>
                </a:schemeClr>
              </a:solidFill>
              <a:latin typeface="OPPOSans L"/>
              <a:ea typeface="OPPOSans L"/>
              <a:cs typeface="OPPOSans L"/>
            </a:endParaRPr>
          </a:p>
        </p:txBody>
      </p:sp>
      <p:cxnSp>
        <p:nvCxnSpPr>
          <p:cNvPr id="6" name="标题 1"/>
          <p:cNvCxnSpPr/>
          <p:nvPr/>
        </p:nvCxnSpPr>
        <p:spPr>
          <a:xfrm>
            <a:off x="852430" y="3006276"/>
            <a:ext cx="926691" cy="0"/>
          </a:xfrm>
          <a:prstGeom prst="line">
            <a:avLst/>
          </a:prstGeom>
          <a:noFill/>
          <a:ln w="12700" cap="sq">
            <a:solidFill>
              <a:schemeClr val="tx1"/>
            </a:solidFill>
            <a:miter/>
          </a:ln>
        </p:spPr>
      </p:cxnSp>
      <p:sp>
        <p:nvSpPr>
          <p:cNvPr id="8" name="标题 1"/>
          <p:cNvSpPr txBox="1"/>
          <p:nvPr/>
        </p:nvSpPr>
        <p:spPr>
          <a:xfrm>
            <a:off x="777094" y="2096366"/>
            <a:ext cx="6890500" cy="844018"/>
          </a:xfrm>
          <a:prstGeom prst="rect">
            <a:avLst/>
          </a:prstGeom>
          <a:noFill/>
          <a:ln cap="sq">
            <a:noFill/>
          </a:ln>
        </p:spPr>
        <p:txBody>
          <a:bodyPr vert="horz" wrap="square" lIns="91440" tIns="45720" rIns="91440" bIns="45720" rtlCol="0" anchor="b"/>
          <a:lstStyle/>
          <a:p>
            <a:pPr algn="l"/>
            <a:r>
              <a:rPr kumimoji="1" lang="en-US" altLang="zh-CN" sz="1600" dirty="0" err="1">
                <a:ln w="12700">
                  <a:noFill/>
                </a:ln>
                <a:solidFill>
                  <a:schemeClr val="accent1"/>
                </a:solidFill>
                <a:latin typeface="OPPOSans H"/>
                <a:ea typeface="OPPOSans H"/>
                <a:cs typeface="OPPOSans H"/>
              </a:rPr>
              <a:t>基于Web的可视化技术具有天然的跨平台属性、实时性、用户便利性，被广泛地应用于数据可视化领域</a:t>
            </a:r>
            <a:r>
              <a:rPr kumimoji="1" lang="en-US" altLang="zh-CN" sz="1600" dirty="0">
                <a:ln w="12700">
                  <a:noFill/>
                </a:ln>
                <a:solidFill>
                  <a:schemeClr val="accent1"/>
                </a:solidFill>
                <a:latin typeface="OPPOSans H"/>
                <a:ea typeface="OPPOSans H"/>
                <a:cs typeface="OPPOSans H"/>
              </a:rPr>
              <a:t>。</a:t>
            </a:r>
            <a:endParaRPr kumimoji="1" lang="zh-CN" altLang="en-US" dirty="0"/>
          </a:p>
        </p:txBody>
      </p:sp>
      <p:grpSp>
        <p:nvGrpSpPr>
          <p:cNvPr id="10" name="组合 9"/>
          <p:cNvGrpSpPr/>
          <p:nvPr/>
        </p:nvGrpSpPr>
        <p:grpSpPr>
          <a:xfrm>
            <a:off x="9932380" y="4889500"/>
            <a:ext cx="860080" cy="1968500"/>
            <a:chOff x="9932380" y="4889500"/>
            <a:chExt cx="860080" cy="1968500"/>
          </a:xfrm>
        </p:grpSpPr>
        <p:sp>
          <p:nvSpPr>
            <p:cNvPr id="11" name="标题 1"/>
            <p:cNvSpPr txBox="1"/>
            <p:nvPr/>
          </p:nvSpPr>
          <p:spPr>
            <a:xfrm>
              <a:off x="9932380" y="4889500"/>
              <a:ext cx="860080" cy="1968500"/>
            </a:xfrm>
            <a:prstGeom prst="rect">
              <a:avLst/>
            </a:prstGeom>
            <a:solidFill>
              <a:schemeClr val="accent1"/>
            </a:solidFill>
            <a:ln w="12700" cap="sq">
              <a:noFill/>
              <a:miter/>
            </a:ln>
            <a:effectLst>
              <a:outerShdw blurRad="762000" dist="254000" dir="5400000" algn="t" rotWithShape="0">
                <a:srgbClr val="000000">
                  <a:alpha val="40000"/>
                </a:srgbClr>
              </a:outerShdw>
            </a:effectLst>
          </p:spPr>
          <p:txBody>
            <a:bodyPr vert="horz" wrap="square" lIns="91440" tIns="45720" rIns="360000" bIns="45720" rtlCol="0" anchor="ctr"/>
            <a:lstStyle/>
            <a:p>
              <a:pPr algn="r"/>
              <a:endParaRPr kumimoji="1" lang="zh-CN" altLang="en-US"/>
            </a:p>
          </p:txBody>
        </p:sp>
        <p:sp>
          <p:nvSpPr>
            <p:cNvPr id="12" name="标题 1"/>
            <p:cNvSpPr txBox="1"/>
            <p:nvPr/>
          </p:nvSpPr>
          <p:spPr>
            <a:xfrm>
              <a:off x="10233897" y="6477469"/>
              <a:ext cx="257045" cy="213443"/>
            </a:xfrm>
            <a:custGeom>
              <a:avLst/>
              <a:gdLst>
                <a:gd name="T0" fmla="*/ 159 w 160"/>
                <a:gd name="T1" fmla="*/ 66 h 128"/>
                <a:gd name="T2" fmla="*/ 98 w 160"/>
                <a:gd name="T3" fmla="*/ 127 h 128"/>
                <a:gd name="T4" fmla="*/ 96 w 160"/>
                <a:gd name="T5" fmla="*/ 128 h 128"/>
                <a:gd name="T6" fmla="*/ 94 w 160"/>
                <a:gd name="T7" fmla="*/ 127 h 128"/>
                <a:gd name="T8" fmla="*/ 94 w 160"/>
                <a:gd name="T9" fmla="*/ 124 h 128"/>
                <a:gd name="T10" fmla="*/ 152 w 160"/>
                <a:gd name="T11" fmla="*/ 66 h 128"/>
                <a:gd name="T12" fmla="*/ 2 w 160"/>
                <a:gd name="T13" fmla="*/ 66 h 128"/>
                <a:gd name="T14" fmla="*/ 0 w 160"/>
                <a:gd name="T15" fmla="*/ 64 h 128"/>
                <a:gd name="T16" fmla="*/ 2 w 160"/>
                <a:gd name="T17" fmla="*/ 61 h 128"/>
                <a:gd name="T18" fmla="*/ 152 w 160"/>
                <a:gd name="T19" fmla="*/ 61 h 128"/>
                <a:gd name="T20" fmla="*/ 94 w 160"/>
                <a:gd name="T21" fmla="*/ 4 h 128"/>
                <a:gd name="T22" fmla="*/ 94 w 160"/>
                <a:gd name="T23" fmla="*/ 1 h 128"/>
                <a:gd name="T24" fmla="*/ 98 w 160"/>
                <a:gd name="T25" fmla="*/ 1 h 128"/>
                <a:gd name="T26" fmla="*/ 159 w 160"/>
                <a:gd name="T27" fmla="*/ 62 h 128"/>
                <a:gd name="T28" fmla="*/ 160 w 160"/>
                <a:gd name="T29" fmla="*/ 63 h 128"/>
                <a:gd name="T30" fmla="*/ 160 w 160"/>
                <a:gd name="T31" fmla="*/ 63 h 128"/>
                <a:gd name="T32" fmla="*/ 160 w 160"/>
                <a:gd name="T33" fmla="*/ 63 h 128"/>
                <a:gd name="T34" fmla="*/ 160 w 160"/>
                <a:gd name="T35" fmla="*/ 64 h 128"/>
                <a:gd name="T36" fmla="*/ 159 w 160"/>
                <a:gd name="T37" fmla="*/ 66 h 128"/>
              </a:gdLst>
              <a:ahLst/>
              <a:cxnLst/>
              <a:rect l="0" t="0" r="r" b="b"/>
              <a:pathLst>
                <a:path w="160" h="128">
                  <a:moveTo>
                    <a:pt x="159" y="66"/>
                  </a:moveTo>
                  <a:cubicBezTo>
                    <a:pt x="98" y="127"/>
                    <a:pt x="98" y="127"/>
                    <a:pt x="98" y="127"/>
                  </a:cubicBezTo>
                  <a:cubicBezTo>
                    <a:pt x="97" y="128"/>
                    <a:pt x="97" y="128"/>
                    <a:pt x="96" y="128"/>
                  </a:cubicBezTo>
                  <a:cubicBezTo>
                    <a:pt x="95" y="128"/>
                    <a:pt x="95" y="128"/>
                    <a:pt x="94" y="127"/>
                  </a:cubicBezTo>
                  <a:cubicBezTo>
                    <a:pt x="93" y="126"/>
                    <a:pt x="93" y="125"/>
                    <a:pt x="94" y="124"/>
                  </a:cubicBezTo>
                  <a:cubicBezTo>
                    <a:pt x="152" y="66"/>
                    <a:pt x="152" y="66"/>
                    <a:pt x="152" y="66"/>
                  </a:cubicBezTo>
                  <a:cubicBezTo>
                    <a:pt x="2" y="66"/>
                    <a:pt x="2" y="66"/>
                    <a:pt x="2" y="66"/>
                  </a:cubicBezTo>
                  <a:cubicBezTo>
                    <a:pt x="1" y="66"/>
                    <a:pt x="0" y="65"/>
                    <a:pt x="0" y="64"/>
                  </a:cubicBezTo>
                  <a:cubicBezTo>
                    <a:pt x="0" y="63"/>
                    <a:pt x="1" y="61"/>
                    <a:pt x="2" y="61"/>
                  </a:cubicBezTo>
                  <a:cubicBezTo>
                    <a:pt x="152" y="61"/>
                    <a:pt x="152" y="61"/>
                    <a:pt x="152" y="61"/>
                  </a:cubicBezTo>
                  <a:cubicBezTo>
                    <a:pt x="94" y="4"/>
                    <a:pt x="94" y="4"/>
                    <a:pt x="94" y="4"/>
                  </a:cubicBezTo>
                  <a:cubicBezTo>
                    <a:pt x="93" y="3"/>
                    <a:pt x="93" y="2"/>
                    <a:pt x="94" y="1"/>
                  </a:cubicBezTo>
                  <a:cubicBezTo>
                    <a:pt x="95" y="0"/>
                    <a:pt x="97" y="0"/>
                    <a:pt x="98" y="1"/>
                  </a:cubicBezTo>
                  <a:cubicBezTo>
                    <a:pt x="159" y="62"/>
                    <a:pt x="159" y="62"/>
                    <a:pt x="159" y="62"/>
                  </a:cubicBezTo>
                  <a:cubicBezTo>
                    <a:pt x="159" y="62"/>
                    <a:pt x="160" y="62"/>
                    <a:pt x="160" y="63"/>
                  </a:cubicBezTo>
                  <a:cubicBezTo>
                    <a:pt x="160" y="63"/>
                    <a:pt x="160" y="63"/>
                    <a:pt x="160" y="63"/>
                  </a:cubicBezTo>
                  <a:cubicBezTo>
                    <a:pt x="160" y="63"/>
                    <a:pt x="160" y="63"/>
                    <a:pt x="160" y="63"/>
                  </a:cubicBezTo>
                  <a:cubicBezTo>
                    <a:pt x="160" y="64"/>
                    <a:pt x="160" y="64"/>
                    <a:pt x="160" y="64"/>
                  </a:cubicBezTo>
                  <a:cubicBezTo>
                    <a:pt x="160" y="65"/>
                    <a:pt x="160" y="65"/>
                    <a:pt x="159" y="66"/>
                  </a:cubicBezTo>
                  <a:close/>
                </a:path>
              </a:pathLst>
            </a:custGeom>
            <a:solidFill>
              <a:srgbClr val="FFFFFF">
                <a:alpha val="100000"/>
              </a:srgbClr>
            </a:solidFill>
            <a:ln cap="sq">
              <a:noFill/>
            </a:ln>
          </p:spPr>
          <p:txBody>
            <a:bodyPr vert="horz" wrap="square" lIns="91440" tIns="45720" rIns="91440" bIns="45720" rtlCol="0" anchor="t"/>
            <a:lstStyle/>
            <a:p>
              <a:pPr algn="l"/>
              <a:endParaRPr kumimoji="1" lang="zh-CN" altLang="en-US"/>
            </a:p>
          </p:txBody>
        </p:sp>
      </p:gr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基于Web可视化的应用</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7774" y="1540102"/>
            <a:ext cx="648001" cy="648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775774" y="1710214"/>
            <a:ext cx="431800" cy="279400"/>
          </a:xfrm>
          <a:prstGeom prst="rect">
            <a:avLst/>
          </a:prstGeom>
          <a:noFill/>
          <a:ln w="12700" cap="sq">
            <a:noFill/>
            <a:miter/>
          </a:ln>
        </p:spPr>
        <p:txBody>
          <a:bodyPr vert="horz" wrap="square" lIns="0" tIns="0" rIns="0" bIns="0" rtlCol="0" anchor="ctr">
            <a:spAutoFit/>
          </a:bodyPr>
          <a:lstStyle/>
          <a:p>
            <a:pPr algn="ctr"/>
            <a:r>
              <a:rPr kumimoji="1" lang="en-US" altLang="zh-CN" sz="2000">
                <a:ln w="12700">
                  <a:noFill/>
                </a:ln>
                <a:solidFill>
                  <a:schemeClr val="bg1"/>
                </a:solidFill>
                <a:latin typeface="OPPOSans H"/>
                <a:ea typeface="OPPOSans H"/>
                <a:cs typeface="OPPOSans H"/>
              </a:rPr>
              <a:t>01</a:t>
            </a:r>
            <a:endParaRPr kumimoji="1" lang="zh-CN" altLang="en-US"/>
          </a:p>
        </p:txBody>
      </p:sp>
      <p:sp>
        <p:nvSpPr>
          <p:cNvPr id="6" name="标题 1"/>
          <p:cNvSpPr txBox="1"/>
          <p:nvPr/>
        </p:nvSpPr>
        <p:spPr>
          <a:xfrm>
            <a:off x="667774" y="3112534"/>
            <a:ext cx="648001" cy="648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775774" y="3282646"/>
            <a:ext cx="431800" cy="279400"/>
          </a:xfrm>
          <a:prstGeom prst="rect">
            <a:avLst/>
          </a:prstGeom>
          <a:noFill/>
          <a:ln w="12700" cap="sq">
            <a:noFill/>
            <a:miter/>
          </a:ln>
        </p:spPr>
        <p:txBody>
          <a:bodyPr vert="horz" wrap="square" lIns="0" tIns="0" rIns="0" bIns="0" rtlCol="0" anchor="ctr">
            <a:spAutoFit/>
          </a:bodyPr>
          <a:lstStyle/>
          <a:p>
            <a:pPr algn="ctr"/>
            <a:r>
              <a:rPr kumimoji="1" lang="en-US" altLang="zh-CN" sz="2000">
                <a:ln w="12700">
                  <a:noFill/>
                </a:ln>
                <a:solidFill>
                  <a:schemeClr val="bg1"/>
                </a:solidFill>
                <a:latin typeface="OPPOSans H"/>
                <a:ea typeface="OPPOSans H"/>
                <a:cs typeface="OPPOSans H"/>
              </a:rPr>
              <a:t>02</a:t>
            </a:r>
            <a:endParaRPr kumimoji="1" lang="zh-CN" altLang="en-US"/>
          </a:p>
        </p:txBody>
      </p:sp>
      <p:sp>
        <p:nvSpPr>
          <p:cNvPr id="8" name="标题 1"/>
          <p:cNvSpPr txBox="1"/>
          <p:nvPr/>
        </p:nvSpPr>
        <p:spPr>
          <a:xfrm>
            <a:off x="667774" y="4684966"/>
            <a:ext cx="648001" cy="648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75774" y="4855079"/>
            <a:ext cx="431800" cy="279400"/>
          </a:xfrm>
          <a:prstGeom prst="rect">
            <a:avLst/>
          </a:prstGeom>
          <a:noFill/>
          <a:ln w="12700" cap="sq">
            <a:noFill/>
            <a:miter/>
          </a:ln>
        </p:spPr>
        <p:txBody>
          <a:bodyPr vert="horz" wrap="square" lIns="0" tIns="0" rIns="0" bIns="0" rtlCol="0" anchor="ctr">
            <a:spAutoFit/>
          </a:bodyPr>
          <a:lstStyle/>
          <a:p>
            <a:pPr algn="ctr"/>
            <a:r>
              <a:rPr kumimoji="1" lang="en-US" altLang="zh-CN" sz="2000">
                <a:ln w="12700">
                  <a:noFill/>
                </a:ln>
                <a:solidFill>
                  <a:schemeClr val="bg1"/>
                </a:solidFill>
                <a:latin typeface="OPPOSans H"/>
                <a:ea typeface="OPPOSans H"/>
                <a:cs typeface="OPPOSans H"/>
              </a:rPr>
              <a:t>03</a:t>
            </a:r>
            <a:endParaRPr kumimoji="1" lang="zh-CN" altLang="en-US"/>
          </a:p>
        </p:txBody>
      </p:sp>
      <p:sp>
        <p:nvSpPr>
          <p:cNvPr id="10" name="标题 1"/>
          <p:cNvSpPr txBox="1"/>
          <p:nvPr/>
        </p:nvSpPr>
        <p:spPr>
          <a:xfrm>
            <a:off x="6520840" y="1540102"/>
            <a:ext cx="648001" cy="648000"/>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6628840" y="1710214"/>
            <a:ext cx="431800" cy="279400"/>
          </a:xfrm>
          <a:prstGeom prst="rect">
            <a:avLst/>
          </a:prstGeom>
          <a:noFill/>
          <a:ln w="12700" cap="sq">
            <a:noFill/>
            <a:miter/>
          </a:ln>
        </p:spPr>
        <p:txBody>
          <a:bodyPr vert="horz" wrap="square" lIns="0" tIns="0" rIns="0" bIns="0" rtlCol="0" anchor="ctr">
            <a:spAutoFit/>
          </a:bodyPr>
          <a:lstStyle/>
          <a:p>
            <a:pPr algn="ctr"/>
            <a:r>
              <a:rPr kumimoji="1" lang="en-US" altLang="zh-CN" sz="2000">
                <a:ln w="12700">
                  <a:noFill/>
                </a:ln>
                <a:solidFill>
                  <a:schemeClr val="bg1"/>
                </a:solidFill>
                <a:latin typeface="OPPOSans H"/>
                <a:ea typeface="OPPOSans H"/>
                <a:cs typeface="OPPOSans H"/>
              </a:rPr>
              <a:t>04</a:t>
            </a:r>
            <a:endParaRPr kumimoji="1" lang="zh-CN" altLang="en-US"/>
          </a:p>
        </p:txBody>
      </p:sp>
      <p:sp>
        <p:nvSpPr>
          <p:cNvPr id="12" name="标题 1"/>
          <p:cNvSpPr txBox="1"/>
          <p:nvPr/>
        </p:nvSpPr>
        <p:spPr>
          <a:xfrm>
            <a:off x="6520840" y="3112534"/>
            <a:ext cx="648001" cy="648000"/>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28840" y="3282647"/>
            <a:ext cx="431800" cy="279400"/>
          </a:xfrm>
          <a:prstGeom prst="rect">
            <a:avLst/>
          </a:prstGeom>
          <a:noFill/>
          <a:ln w="12700" cap="sq">
            <a:noFill/>
            <a:miter/>
          </a:ln>
        </p:spPr>
        <p:txBody>
          <a:bodyPr vert="horz" wrap="square" lIns="0" tIns="0" rIns="0" bIns="0" rtlCol="0" anchor="ctr">
            <a:spAutoFit/>
          </a:bodyPr>
          <a:lstStyle/>
          <a:p>
            <a:pPr algn="ctr"/>
            <a:r>
              <a:rPr kumimoji="1" lang="en-US" altLang="zh-CN" sz="2000">
                <a:ln w="12700">
                  <a:noFill/>
                </a:ln>
                <a:solidFill>
                  <a:schemeClr val="bg1"/>
                </a:solidFill>
                <a:latin typeface="OPPOSans H"/>
                <a:ea typeface="OPPOSans H"/>
                <a:cs typeface="OPPOSans H"/>
              </a:rPr>
              <a:t>05</a:t>
            </a:r>
            <a:endParaRPr kumimoji="1" lang="zh-CN" altLang="en-US"/>
          </a:p>
        </p:txBody>
      </p:sp>
      <p:sp>
        <p:nvSpPr>
          <p:cNvPr id="14" name="标题 1"/>
          <p:cNvSpPr txBox="1"/>
          <p:nvPr/>
        </p:nvSpPr>
        <p:spPr>
          <a:xfrm>
            <a:off x="6520840" y="4684966"/>
            <a:ext cx="648001" cy="648000"/>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6628840" y="4855078"/>
            <a:ext cx="431800" cy="279400"/>
          </a:xfrm>
          <a:prstGeom prst="rect">
            <a:avLst/>
          </a:prstGeom>
          <a:noFill/>
          <a:ln w="12700" cap="sq">
            <a:noFill/>
            <a:miter/>
          </a:ln>
        </p:spPr>
        <p:txBody>
          <a:bodyPr vert="horz" wrap="square" lIns="0" tIns="0" rIns="0" bIns="0" rtlCol="0" anchor="ctr">
            <a:spAutoFit/>
          </a:bodyPr>
          <a:lstStyle/>
          <a:p>
            <a:pPr algn="ctr"/>
            <a:r>
              <a:rPr kumimoji="1" lang="en-US" altLang="zh-CN" sz="2000">
                <a:ln w="12700">
                  <a:noFill/>
                </a:ln>
                <a:solidFill>
                  <a:schemeClr val="bg1"/>
                </a:solidFill>
                <a:latin typeface="OPPOSans H"/>
                <a:ea typeface="OPPOSans H"/>
                <a:cs typeface="OPPOSans H"/>
              </a:rPr>
              <a:t>06</a:t>
            </a:r>
            <a:endParaRPr kumimoji="1" lang="zh-CN" altLang="en-US"/>
          </a:p>
        </p:txBody>
      </p:sp>
      <p:sp>
        <p:nvSpPr>
          <p:cNvPr id="16" name="标题 1"/>
          <p:cNvSpPr txBox="1"/>
          <p:nvPr/>
        </p:nvSpPr>
        <p:spPr>
          <a:xfrm>
            <a:off x="1489833" y="1540102"/>
            <a:ext cx="4176000" cy="125011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SVG：可缩放矢量图形（Scalable Vector Graphics），是基于可扩展标记语言（标准通用标记语言的子集）用于描述二维矢量图形的一种图形格式。</a:t>
            </a:r>
            <a:endParaRPr kumimoji="1" lang="zh-CN" altLang="en-US"/>
          </a:p>
        </p:txBody>
      </p:sp>
      <p:sp>
        <p:nvSpPr>
          <p:cNvPr id="17" name="标题 1"/>
          <p:cNvSpPr txBox="1"/>
          <p:nvPr/>
        </p:nvSpPr>
        <p:spPr>
          <a:xfrm>
            <a:off x="7342900" y="1540102"/>
            <a:ext cx="4176000" cy="125011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比较流行的基础绘图库，基于 SVG 的有 snap.svg、rapheal.js 等，基于 Canvas 2D 的有 zrender、g 等，基于 WebGL 的有 three.js、SceneJS、PhiloGL 等，这些基础绘图库可以让上层封装更简单容易。</a:t>
            </a:r>
            <a:endParaRPr kumimoji="1" lang="zh-CN" altLang="en-US"/>
          </a:p>
        </p:txBody>
      </p:sp>
      <p:sp>
        <p:nvSpPr>
          <p:cNvPr id="18" name="标题 1"/>
          <p:cNvSpPr txBox="1"/>
          <p:nvPr/>
        </p:nvSpPr>
        <p:spPr>
          <a:xfrm>
            <a:off x="1489833" y="3112536"/>
            <a:ext cx="4176000" cy="125011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Canvas 2D：Canvas 通过 JavaScript 来绘制 2D 图形，通过逐像素来进行渲染。</a:t>
            </a:r>
            <a:endParaRPr kumimoji="1" lang="zh-CN" altLang="en-US"/>
          </a:p>
        </p:txBody>
      </p:sp>
      <p:sp>
        <p:nvSpPr>
          <p:cNvPr id="19" name="标题 1"/>
          <p:cNvSpPr txBox="1"/>
          <p:nvPr/>
        </p:nvSpPr>
        <p:spPr>
          <a:xfrm>
            <a:off x="7342900" y="3112536"/>
            <a:ext cx="4176000" cy="125011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WebGL和HTML5使得浏览器有能力成为数据可视化应用程序的首选平台。 鉴于跨平台的浏览器无处不在，可视化工具可以利用所有可用的计算资源来支持异地研究团队实现协作可视化。</a:t>
            </a:r>
            <a:endParaRPr kumimoji="1" lang="zh-CN" altLang="en-US"/>
          </a:p>
        </p:txBody>
      </p:sp>
      <p:sp>
        <p:nvSpPr>
          <p:cNvPr id="20" name="标题 1"/>
          <p:cNvSpPr txBox="1"/>
          <p:nvPr/>
        </p:nvSpPr>
        <p:spPr>
          <a:xfrm>
            <a:off x="1489833" y="4684968"/>
            <a:ext cx="4176000" cy="125011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Canvas 3D WebGL：WebGL（Web Graphic Library）是一个 JavaScript API，用于在任何兼容的 Web 浏览器中渲染 3D 图形。WebGL 程序由用 JavaScript 编写的控制代码和用 OpenGL 着色语言（GLSL）编写的着色器代码构成，这种语言类似于 C 或 C++，可在 GPU 上执行。</a:t>
            </a:r>
            <a:endParaRPr kumimoji="1" lang="zh-CN" altLang="en-US"/>
          </a:p>
        </p:txBody>
      </p:sp>
      <p:sp>
        <p:nvSpPr>
          <p:cNvPr id="21" name="标题 1"/>
          <p:cNvSpPr txBox="1"/>
          <p:nvPr/>
        </p:nvSpPr>
        <p:spPr>
          <a:xfrm>
            <a:off x="7342900" y="4684968"/>
            <a:ext cx="4176000" cy="125011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Web可视化的优势十分明显，尤其是随着5G的推广，带宽和延迟带来的限制将越来越少。</a:t>
            </a:r>
            <a:endParaRPr kumimoji="1" lang="zh-CN" altLang="en-US"/>
          </a:p>
        </p:txBody>
      </p:sp>
      <p:sp>
        <p:nvSpPr>
          <p:cNvPr id="22"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Web可视化底层技术规范</a:t>
            </a:r>
            <a:endParaRPr kumimoji="1" lang="zh-CN" altLang="en-US"/>
          </a:p>
        </p:txBody>
      </p:sp>
      <p:sp>
        <p:nvSpPr>
          <p:cNvPr id="23"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24"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358191" y="2187887"/>
            <a:ext cx="7475620" cy="3347101"/>
          </a:xfrm>
          <a:prstGeom prst="roundRect">
            <a:avLst>
              <a:gd name="adj" fmla="val 5618"/>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2700000">
            <a:off x="5411366" y="1503250"/>
            <a:ext cx="1369274" cy="1369272"/>
          </a:xfrm>
          <a:prstGeom prst="roundRect">
            <a:avLst>
              <a:gd name="adj" fmla="val 9524"/>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2700000">
            <a:off x="5491666" y="1583552"/>
            <a:ext cx="1208672" cy="1208672"/>
          </a:xfrm>
          <a:prstGeom prst="roundRect">
            <a:avLst>
              <a:gd name="adj" fmla="val 9524"/>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5827195" y="1952552"/>
            <a:ext cx="537612" cy="470670"/>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bg1"/>
          </a:solidFill>
          <a:ln w="1553"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2558716" y="3429000"/>
            <a:ext cx="7074568" cy="1696913"/>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目前已经有许多数据可视化工具，而且大部分都是免费的，可以满足用户的各种可视化需求。数据可视化工具大致分为入门级工具（Excel）、信息图表工具（D3、Visual.ly、Raphaël、Flot、Echarts、Tableau）、地图工具（Modest Maps、Leaflet、PolyMaps、Openlayers、Kartograph、Quanum GIS）和高级分析工具（Processing、NodeBox、R、Python、Weka和Gephi）等。</a:t>
            </a:r>
            <a:endParaRPr kumimoji="1" lang="zh-CN" altLang="en-US"/>
          </a:p>
        </p:txBody>
      </p:sp>
      <p:sp>
        <p:nvSpPr>
          <p:cNvPr id="9" name="标题 1"/>
          <p:cNvSpPr txBox="1"/>
          <p:nvPr/>
        </p:nvSpPr>
        <p:spPr>
          <a:xfrm rot="2700000">
            <a:off x="5024715" y="2535017"/>
            <a:ext cx="206123" cy="206123"/>
          </a:xfrm>
          <a:prstGeom prst="roundRect">
            <a:avLst>
              <a:gd name="adj" fmla="val 9524"/>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2700000">
            <a:off x="7051228" y="1845216"/>
            <a:ext cx="139560" cy="139560"/>
          </a:xfrm>
          <a:prstGeom prst="roundRect">
            <a:avLst>
              <a:gd name="adj" fmla="val 9524"/>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三、数据可视化工具</a:t>
            </a:r>
            <a:endParaRPr kumimoji="1" lang="zh-CN" altLang="en-US"/>
          </a:p>
        </p:txBody>
      </p:sp>
      <p:sp>
        <p:nvSpPr>
          <p:cNvPr id="12"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549616" y="2039839"/>
            <a:ext cx="9080066" cy="3484661"/>
          </a:xfrm>
          <a:prstGeom prst="roundRect">
            <a:avLst>
              <a:gd name="adj" fmla="val 2808"/>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549616" y="1986499"/>
            <a:ext cx="9080066" cy="3484661"/>
          </a:xfrm>
          <a:prstGeom prst="roundRect">
            <a:avLst>
              <a:gd name="adj" fmla="val 2808"/>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847527" y="2324102"/>
            <a:ext cx="5455191" cy="2880359"/>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chemeClr val="tx1">
                    <a:lumMod val="85000"/>
                    <a:lumOff val="15000"/>
                  </a:schemeClr>
                </a:solidFill>
                <a:latin typeface="Source Han Sans"/>
                <a:ea typeface="Source Han Sans"/>
                <a:cs typeface="Source Han Sans"/>
              </a:rPr>
              <a:t>长得像饼图又不是饼图，这种有着极坐标的统计图有着一个美丽的名字</a:t>
            </a:r>
            <a:r>
              <a:rPr kumimoji="1" lang="en-US" altLang="zh-CN" sz="1400" dirty="0">
                <a:ln w="12700">
                  <a:noFill/>
                </a:ln>
                <a:solidFill>
                  <a:schemeClr val="tx1">
                    <a:lumMod val="85000"/>
                    <a:lumOff val="15000"/>
                  </a:schemeClr>
                </a:solidFill>
                <a:latin typeface="Source Han Sans"/>
                <a:ea typeface="Source Han Sans"/>
                <a:cs typeface="Source Han Sans"/>
              </a:rPr>
              <a:t>——南丁格尔玫瑰图。南丁格尔玫瑰图是将柱图转化为更美观饼图形式，是极坐标化的柱图。不同于饼图用角度表现数值或占比，南丁格尔玫瑰图使用扇形的半径表示数据的大小，各扇形的角度则保持一致。南丁格尔玫瑰图适合比较大小相近的数值，因为图表会将数据的比例大小夸大，然后由于圆形具有周期的特性，也很适合用来表达周期内的时间概念。由于半径和面积的关系是平方的关系，南丁格尔玫瑰图会将数据的比例大小夸大，尤其适合对比大小相近的数值。下图是南丁格尔玫瑰图的示例。</a:t>
            </a:r>
            <a:endParaRPr kumimoji="1" lang="zh-CN" altLang="en-US" dirty="0"/>
          </a:p>
        </p:txBody>
      </p:sp>
      <p:sp>
        <p:nvSpPr>
          <p:cNvPr id="7" name="标题 1"/>
          <p:cNvSpPr txBox="1"/>
          <p:nvPr/>
        </p:nvSpPr>
        <p:spPr>
          <a:xfrm>
            <a:off x="1447324" y="1701800"/>
            <a:ext cx="9284652" cy="485029"/>
          </a:xfrm>
          <a:prstGeom prst="plaqu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856293" y="1799701"/>
            <a:ext cx="8466712" cy="289229"/>
          </a:xfrm>
          <a:prstGeom prst="rect">
            <a:avLst/>
          </a:prstGeom>
          <a:noFill/>
          <a:ln>
            <a:noFill/>
          </a:ln>
        </p:spPr>
        <p:txBody>
          <a:bodyPr vert="horz" wrap="square" lIns="0" tIns="0" rIns="0" bIns="0" rtlCol="0" anchor="ctr"/>
          <a:lstStyle/>
          <a:p>
            <a:pPr algn="ctr"/>
            <a:r>
              <a:rPr kumimoji="1" lang="en-US" altLang="zh-CN" sz="1800">
                <a:ln w="12700">
                  <a:noFill/>
                </a:ln>
                <a:solidFill>
                  <a:schemeClr val="bg1"/>
                </a:solidFill>
                <a:latin typeface="Source Han Sans"/>
                <a:ea typeface="Source Han Sans"/>
                <a:cs typeface="Source Han Sans"/>
              </a:rPr>
              <a:t>01</a:t>
            </a:r>
            <a:endParaRPr kumimoji="1" lang="zh-CN" altLang="en-US"/>
          </a:p>
        </p:txBody>
      </p:sp>
      <p:sp>
        <p:nvSpPr>
          <p:cNvPr id="9"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四、南丁格尔玫瑰图</a:t>
            </a:r>
            <a:endParaRPr kumimoji="1" lang="zh-CN" altLang="en-US"/>
          </a:p>
        </p:txBody>
      </p:sp>
      <p:sp>
        <p:nvSpPr>
          <p:cNvPr id="10"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1"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3" name="图片 12">
            <a:extLst>
              <a:ext uri="{FF2B5EF4-FFF2-40B4-BE49-F238E27FC236}">
                <a16:creationId xmlns:a16="http://schemas.microsoft.com/office/drawing/2014/main" id="{A934313D-7C08-72D0-5CB9-A1AC43DF4E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6800" y="2217451"/>
            <a:ext cx="3098800" cy="30988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0871199" y="-646783"/>
            <a:ext cx="1473200" cy="320040"/>
          </a:xfrm>
          <a:prstGeom prst="rect">
            <a:avLst/>
          </a:prstGeom>
          <a:noFill/>
          <a:ln>
            <a:noFill/>
          </a:ln>
        </p:spPr>
        <p:txBody>
          <a:bodyPr vert="horz" wrap="square" lIns="91440" tIns="45720" rIns="91440" bIns="45720" rtlCol="0" anchor="t">
            <a:spAutoFit/>
          </a:bodyPr>
          <a:lstStyle/>
          <a:p>
            <a:pPr algn="ctr"/>
            <a:r>
              <a:rPr kumimoji="1" lang="en-US" altLang="zh-CN" sz="1600">
                <a:ln w="12700">
                  <a:noFill/>
                </a:ln>
                <a:noFill/>
                <a:latin typeface="OPPOSans R"/>
                <a:ea typeface="OPPOSans R"/>
                <a:cs typeface="OPPOSans R"/>
              </a:rPr>
              <a:t>BY YUSHEN</a:t>
            </a:r>
            <a:endParaRPr kumimoji="1" lang="zh-CN" altLang="en-US"/>
          </a:p>
        </p:txBody>
      </p:sp>
      <p:sp>
        <p:nvSpPr>
          <p:cNvPr id="5" name="标题 1"/>
          <p:cNvSpPr txBox="1"/>
          <p:nvPr/>
        </p:nvSpPr>
        <p:spPr>
          <a:xfrm>
            <a:off x="10871199" y="-646783"/>
            <a:ext cx="1473200" cy="320040"/>
          </a:xfrm>
          <a:prstGeom prst="rect">
            <a:avLst/>
          </a:prstGeom>
          <a:noFill/>
          <a:ln>
            <a:noFill/>
          </a:ln>
        </p:spPr>
        <p:txBody>
          <a:bodyPr vert="horz" wrap="square" lIns="91440" tIns="45720" rIns="91440" bIns="45720" rtlCol="0" anchor="t">
            <a:spAutoFit/>
          </a:bodyPr>
          <a:lstStyle/>
          <a:p>
            <a:pPr algn="ctr"/>
            <a:r>
              <a:rPr kumimoji="1" lang="en-US" altLang="zh-CN" sz="1600">
                <a:ln w="12700">
                  <a:noFill/>
                </a:ln>
                <a:noFill/>
                <a:latin typeface="OPPOSans R"/>
                <a:ea typeface="OPPOSans R"/>
                <a:cs typeface="OPPOSans R"/>
              </a:rPr>
              <a:t>BY YUSHEN</a:t>
            </a:r>
            <a:endParaRPr kumimoji="1" lang="zh-CN" altLang="en-US"/>
          </a:p>
        </p:txBody>
      </p:sp>
      <p:sp>
        <p:nvSpPr>
          <p:cNvPr id="6" name="标题 1"/>
          <p:cNvSpPr txBox="1"/>
          <p:nvPr/>
        </p:nvSpPr>
        <p:spPr>
          <a:xfrm>
            <a:off x="5272262" y="-147313"/>
            <a:ext cx="844342" cy="462839"/>
          </a:xfrm>
          <a:custGeom>
            <a:avLst/>
            <a:gdLst>
              <a:gd name="connsiteX0" fmla="*/ 756470 w 844342"/>
              <a:gd name="connsiteY0" fmla="*/ 374967 h 462839"/>
              <a:gd name="connsiteX1" fmla="*/ 844342 w 844342"/>
              <a:gd name="connsiteY1" fmla="*/ 374967 h 462839"/>
              <a:gd name="connsiteX2" fmla="*/ 844342 w 844342"/>
              <a:gd name="connsiteY2" fmla="*/ 462839 h 462839"/>
              <a:gd name="connsiteX3" fmla="*/ 756470 w 844342"/>
              <a:gd name="connsiteY3" fmla="*/ 462839 h 462839"/>
              <a:gd name="connsiteX4" fmla="*/ 504314 w 844342"/>
              <a:gd name="connsiteY4" fmla="*/ 374967 h 462839"/>
              <a:gd name="connsiteX5" fmla="*/ 592186 w 844342"/>
              <a:gd name="connsiteY5" fmla="*/ 374967 h 462839"/>
              <a:gd name="connsiteX6" fmla="*/ 592186 w 844342"/>
              <a:gd name="connsiteY6" fmla="*/ 462839 h 462839"/>
              <a:gd name="connsiteX7" fmla="*/ 504314 w 844342"/>
              <a:gd name="connsiteY7" fmla="*/ 462839 h 462839"/>
              <a:gd name="connsiteX8" fmla="*/ 252157 w 844342"/>
              <a:gd name="connsiteY8" fmla="*/ 374967 h 462839"/>
              <a:gd name="connsiteX9" fmla="*/ 340029 w 844342"/>
              <a:gd name="connsiteY9" fmla="*/ 374967 h 462839"/>
              <a:gd name="connsiteX10" fmla="*/ 340029 w 844342"/>
              <a:gd name="connsiteY10" fmla="*/ 462839 h 462839"/>
              <a:gd name="connsiteX11" fmla="*/ 252157 w 844342"/>
              <a:gd name="connsiteY11" fmla="*/ 462839 h 462839"/>
              <a:gd name="connsiteX12" fmla="*/ 0 w 844342"/>
              <a:gd name="connsiteY12" fmla="*/ 374967 h 462839"/>
              <a:gd name="connsiteX13" fmla="*/ 87872 w 844342"/>
              <a:gd name="connsiteY13" fmla="*/ 374967 h 462839"/>
              <a:gd name="connsiteX14" fmla="*/ 87872 w 844342"/>
              <a:gd name="connsiteY14" fmla="*/ 462839 h 462839"/>
              <a:gd name="connsiteX15" fmla="*/ 0 w 844342"/>
              <a:gd name="connsiteY15" fmla="*/ 462839 h 462839"/>
              <a:gd name="connsiteX16" fmla="*/ 0 w 844342"/>
              <a:gd name="connsiteY16" fmla="*/ 187484 h 462839"/>
              <a:gd name="connsiteX17" fmla="*/ 87872 w 844342"/>
              <a:gd name="connsiteY17" fmla="*/ 187484 h 462839"/>
              <a:gd name="connsiteX18" fmla="*/ 87872 w 844342"/>
              <a:gd name="connsiteY18" fmla="*/ 275356 h 462839"/>
              <a:gd name="connsiteX19" fmla="*/ 0 w 844342"/>
              <a:gd name="connsiteY19" fmla="*/ 275356 h 462839"/>
              <a:gd name="connsiteX20" fmla="*/ 252157 w 844342"/>
              <a:gd name="connsiteY20" fmla="*/ 187484 h 462839"/>
              <a:gd name="connsiteX21" fmla="*/ 340029 w 844342"/>
              <a:gd name="connsiteY21" fmla="*/ 187484 h 462839"/>
              <a:gd name="connsiteX22" fmla="*/ 340029 w 844342"/>
              <a:gd name="connsiteY22" fmla="*/ 275356 h 462839"/>
              <a:gd name="connsiteX23" fmla="*/ 252157 w 844342"/>
              <a:gd name="connsiteY23" fmla="*/ 275356 h 462839"/>
              <a:gd name="connsiteX24" fmla="*/ 504314 w 844342"/>
              <a:gd name="connsiteY24" fmla="*/ 187484 h 462839"/>
              <a:gd name="connsiteX25" fmla="*/ 592186 w 844342"/>
              <a:gd name="connsiteY25" fmla="*/ 187484 h 462839"/>
              <a:gd name="connsiteX26" fmla="*/ 592186 w 844342"/>
              <a:gd name="connsiteY26" fmla="*/ 275356 h 462839"/>
              <a:gd name="connsiteX27" fmla="*/ 504314 w 844342"/>
              <a:gd name="connsiteY27" fmla="*/ 275356 h 462839"/>
              <a:gd name="connsiteX28" fmla="*/ 756470 w 844342"/>
              <a:gd name="connsiteY28" fmla="*/ 187484 h 462839"/>
              <a:gd name="connsiteX29" fmla="*/ 844342 w 844342"/>
              <a:gd name="connsiteY29" fmla="*/ 187484 h 462839"/>
              <a:gd name="connsiteX30" fmla="*/ 844342 w 844342"/>
              <a:gd name="connsiteY30" fmla="*/ 275356 h 462839"/>
              <a:gd name="connsiteX31" fmla="*/ 756470 w 844342"/>
              <a:gd name="connsiteY31" fmla="*/ 275356 h 462839"/>
              <a:gd name="connsiteX32" fmla="*/ 756470 w 844342"/>
              <a:gd name="connsiteY32" fmla="*/ 0 h 462839"/>
              <a:gd name="connsiteX33" fmla="*/ 844342 w 844342"/>
              <a:gd name="connsiteY33" fmla="*/ 0 h 462839"/>
              <a:gd name="connsiteX34" fmla="*/ 844342 w 844342"/>
              <a:gd name="connsiteY34" fmla="*/ 87872 h 462839"/>
              <a:gd name="connsiteX35" fmla="*/ 756470 w 844342"/>
              <a:gd name="connsiteY35" fmla="*/ 87872 h 462839"/>
              <a:gd name="connsiteX36" fmla="*/ 504314 w 844342"/>
              <a:gd name="connsiteY36" fmla="*/ 0 h 462839"/>
              <a:gd name="connsiteX37" fmla="*/ 592186 w 844342"/>
              <a:gd name="connsiteY37" fmla="*/ 0 h 462839"/>
              <a:gd name="connsiteX38" fmla="*/ 592186 w 844342"/>
              <a:gd name="connsiteY38" fmla="*/ 87872 h 462839"/>
              <a:gd name="connsiteX39" fmla="*/ 504314 w 844342"/>
              <a:gd name="connsiteY39" fmla="*/ 87872 h 462839"/>
              <a:gd name="connsiteX40" fmla="*/ 252157 w 844342"/>
              <a:gd name="connsiteY40" fmla="*/ 0 h 462839"/>
              <a:gd name="connsiteX41" fmla="*/ 340029 w 844342"/>
              <a:gd name="connsiteY41" fmla="*/ 0 h 462839"/>
              <a:gd name="connsiteX42" fmla="*/ 340029 w 844342"/>
              <a:gd name="connsiteY42" fmla="*/ 87872 h 462839"/>
              <a:gd name="connsiteX43" fmla="*/ 252157 w 844342"/>
              <a:gd name="connsiteY43" fmla="*/ 87872 h 462839"/>
              <a:gd name="connsiteX44" fmla="*/ 0 w 844342"/>
              <a:gd name="connsiteY44" fmla="*/ 0 h 462839"/>
              <a:gd name="connsiteX45" fmla="*/ 87872 w 844342"/>
              <a:gd name="connsiteY45" fmla="*/ 0 h 462839"/>
              <a:gd name="connsiteX46" fmla="*/ 87872 w 844342"/>
              <a:gd name="connsiteY46" fmla="*/ 87872 h 462839"/>
              <a:gd name="connsiteX47" fmla="*/ 0 w 844342"/>
              <a:gd name="connsiteY47" fmla="*/ 87872 h 462839"/>
            </a:gdLst>
            <a:ahLst/>
            <a:cxnLst/>
            <a:rect l="l" t="t" r="r" b="b"/>
            <a:pathLst>
              <a:path w="844342" h="462839">
                <a:moveTo>
                  <a:pt x="756470" y="374967"/>
                </a:moveTo>
                <a:lnTo>
                  <a:pt x="844342" y="374967"/>
                </a:lnTo>
                <a:lnTo>
                  <a:pt x="844342" y="462839"/>
                </a:lnTo>
                <a:lnTo>
                  <a:pt x="756470" y="462839"/>
                </a:lnTo>
                <a:close/>
                <a:moveTo>
                  <a:pt x="504314" y="374967"/>
                </a:moveTo>
                <a:lnTo>
                  <a:pt x="592186" y="374967"/>
                </a:lnTo>
                <a:lnTo>
                  <a:pt x="592186" y="462839"/>
                </a:lnTo>
                <a:lnTo>
                  <a:pt x="504314" y="462839"/>
                </a:lnTo>
                <a:close/>
                <a:moveTo>
                  <a:pt x="252157" y="374967"/>
                </a:moveTo>
                <a:lnTo>
                  <a:pt x="340029" y="374967"/>
                </a:lnTo>
                <a:lnTo>
                  <a:pt x="340029" y="462839"/>
                </a:lnTo>
                <a:lnTo>
                  <a:pt x="252157" y="462839"/>
                </a:lnTo>
                <a:close/>
                <a:moveTo>
                  <a:pt x="0" y="374967"/>
                </a:moveTo>
                <a:lnTo>
                  <a:pt x="87872" y="374967"/>
                </a:lnTo>
                <a:lnTo>
                  <a:pt x="87872" y="462839"/>
                </a:lnTo>
                <a:lnTo>
                  <a:pt x="0" y="462839"/>
                </a:lnTo>
                <a:close/>
                <a:moveTo>
                  <a:pt x="0" y="187484"/>
                </a:moveTo>
                <a:lnTo>
                  <a:pt x="87872" y="187484"/>
                </a:lnTo>
                <a:lnTo>
                  <a:pt x="87872" y="275356"/>
                </a:lnTo>
                <a:lnTo>
                  <a:pt x="0" y="275356"/>
                </a:lnTo>
                <a:close/>
                <a:moveTo>
                  <a:pt x="252157" y="187484"/>
                </a:moveTo>
                <a:lnTo>
                  <a:pt x="340029" y="187484"/>
                </a:lnTo>
                <a:lnTo>
                  <a:pt x="340029" y="275356"/>
                </a:lnTo>
                <a:lnTo>
                  <a:pt x="252157" y="275356"/>
                </a:lnTo>
                <a:close/>
                <a:moveTo>
                  <a:pt x="504314" y="187484"/>
                </a:moveTo>
                <a:lnTo>
                  <a:pt x="592186" y="187484"/>
                </a:lnTo>
                <a:lnTo>
                  <a:pt x="592186" y="275356"/>
                </a:lnTo>
                <a:lnTo>
                  <a:pt x="504314" y="275356"/>
                </a:lnTo>
                <a:close/>
                <a:moveTo>
                  <a:pt x="756470" y="187484"/>
                </a:moveTo>
                <a:lnTo>
                  <a:pt x="844342" y="187484"/>
                </a:lnTo>
                <a:lnTo>
                  <a:pt x="844342" y="275356"/>
                </a:lnTo>
                <a:lnTo>
                  <a:pt x="756470" y="275356"/>
                </a:lnTo>
                <a:close/>
                <a:moveTo>
                  <a:pt x="756470" y="0"/>
                </a:moveTo>
                <a:lnTo>
                  <a:pt x="844342" y="0"/>
                </a:lnTo>
                <a:lnTo>
                  <a:pt x="844342" y="87872"/>
                </a:lnTo>
                <a:lnTo>
                  <a:pt x="756470" y="87872"/>
                </a:lnTo>
                <a:close/>
                <a:moveTo>
                  <a:pt x="504314" y="0"/>
                </a:moveTo>
                <a:lnTo>
                  <a:pt x="592186" y="0"/>
                </a:lnTo>
                <a:lnTo>
                  <a:pt x="592186" y="87872"/>
                </a:lnTo>
                <a:lnTo>
                  <a:pt x="504314" y="87872"/>
                </a:lnTo>
                <a:close/>
                <a:moveTo>
                  <a:pt x="252157" y="0"/>
                </a:moveTo>
                <a:lnTo>
                  <a:pt x="340029" y="0"/>
                </a:lnTo>
                <a:lnTo>
                  <a:pt x="340029" y="87872"/>
                </a:lnTo>
                <a:lnTo>
                  <a:pt x="252157" y="87872"/>
                </a:lnTo>
                <a:close/>
                <a:moveTo>
                  <a:pt x="0" y="0"/>
                </a:moveTo>
                <a:lnTo>
                  <a:pt x="87872" y="0"/>
                </a:lnTo>
                <a:lnTo>
                  <a:pt x="87872" y="87872"/>
                </a:lnTo>
                <a:lnTo>
                  <a:pt x="0" y="87872"/>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5400000">
            <a:off x="11337604" y="4595370"/>
            <a:ext cx="1129169" cy="342030"/>
          </a:xfrm>
          <a:custGeom>
            <a:avLst/>
            <a:gdLst>
              <a:gd name="connsiteX0" fmla="*/ 1041297 w 1129169"/>
              <a:gd name="connsiteY0" fmla="*/ 87872 h 342030"/>
              <a:gd name="connsiteX1" fmla="*/ 1041297 w 1129169"/>
              <a:gd name="connsiteY1" fmla="*/ 0 h 342030"/>
              <a:gd name="connsiteX2" fmla="*/ 1129169 w 1129169"/>
              <a:gd name="connsiteY2" fmla="*/ 0 h 342030"/>
              <a:gd name="connsiteX3" fmla="*/ 1129169 w 1129169"/>
              <a:gd name="connsiteY3" fmla="*/ 87872 h 342030"/>
              <a:gd name="connsiteX4" fmla="*/ 1041297 w 1129169"/>
              <a:gd name="connsiteY4" fmla="*/ 342030 h 342030"/>
              <a:gd name="connsiteX5" fmla="*/ 1041297 w 1129169"/>
              <a:gd name="connsiteY5" fmla="*/ 254158 h 342030"/>
              <a:gd name="connsiteX6" fmla="*/ 1129169 w 1129169"/>
              <a:gd name="connsiteY6" fmla="*/ 254158 h 342030"/>
              <a:gd name="connsiteX7" fmla="*/ 1129169 w 1129169"/>
              <a:gd name="connsiteY7" fmla="*/ 342030 h 342030"/>
              <a:gd name="connsiteX8" fmla="*/ 833036 w 1129169"/>
              <a:gd name="connsiteY8" fmla="*/ 87872 h 342030"/>
              <a:gd name="connsiteX9" fmla="*/ 833036 w 1129169"/>
              <a:gd name="connsiteY9" fmla="*/ 0 h 342030"/>
              <a:gd name="connsiteX10" fmla="*/ 920908 w 1129169"/>
              <a:gd name="connsiteY10" fmla="*/ 0 h 342030"/>
              <a:gd name="connsiteX11" fmla="*/ 920908 w 1129169"/>
              <a:gd name="connsiteY11" fmla="*/ 87872 h 342030"/>
              <a:gd name="connsiteX12" fmla="*/ 833036 w 1129169"/>
              <a:gd name="connsiteY12" fmla="*/ 342030 h 342030"/>
              <a:gd name="connsiteX13" fmla="*/ 833036 w 1129169"/>
              <a:gd name="connsiteY13" fmla="*/ 254158 h 342030"/>
              <a:gd name="connsiteX14" fmla="*/ 920908 w 1129169"/>
              <a:gd name="connsiteY14" fmla="*/ 254158 h 342030"/>
              <a:gd name="connsiteX15" fmla="*/ 920908 w 1129169"/>
              <a:gd name="connsiteY15" fmla="*/ 342030 h 342030"/>
              <a:gd name="connsiteX16" fmla="*/ 624777 w 1129169"/>
              <a:gd name="connsiteY16" fmla="*/ 87872 h 342030"/>
              <a:gd name="connsiteX17" fmla="*/ 624777 w 1129169"/>
              <a:gd name="connsiteY17" fmla="*/ 0 h 342030"/>
              <a:gd name="connsiteX18" fmla="*/ 712649 w 1129169"/>
              <a:gd name="connsiteY18" fmla="*/ 0 h 342030"/>
              <a:gd name="connsiteX19" fmla="*/ 712649 w 1129169"/>
              <a:gd name="connsiteY19" fmla="*/ 87872 h 342030"/>
              <a:gd name="connsiteX20" fmla="*/ 624777 w 1129169"/>
              <a:gd name="connsiteY20" fmla="*/ 342030 h 342030"/>
              <a:gd name="connsiteX21" fmla="*/ 624777 w 1129169"/>
              <a:gd name="connsiteY21" fmla="*/ 254158 h 342030"/>
              <a:gd name="connsiteX22" fmla="*/ 712649 w 1129169"/>
              <a:gd name="connsiteY22" fmla="*/ 254158 h 342030"/>
              <a:gd name="connsiteX23" fmla="*/ 712649 w 1129169"/>
              <a:gd name="connsiteY23" fmla="*/ 342030 h 342030"/>
              <a:gd name="connsiteX24" fmla="*/ 416518 w 1129169"/>
              <a:gd name="connsiteY24" fmla="*/ 87872 h 342030"/>
              <a:gd name="connsiteX25" fmla="*/ 416518 w 1129169"/>
              <a:gd name="connsiteY25" fmla="*/ 0 h 342030"/>
              <a:gd name="connsiteX26" fmla="*/ 504390 w 1129169"/>
              <a:gd name="connsiteY26" fmla="*/ 0 h 342030"/>
              <a:gd name="connsiteX27" fmla="*/ 504390 w 1129169"/>
              <a:gd name="connsiteY27" fmla="*/ 87872 h 342030"/>
              <a:gd name="connsiteX28" fmla="*/ 416518 w 1129169"/>
              <a:gd name="connsiteY28" fmla="*/ 342030 h 342030"/>
              <a:gd name="connsiteX29" fmla="*/ 416518 w 1129169"/>
              <a:gd name="connsiteY29" fmla="*/ 254158 h 342030"/>
              <a:gd name="connsiteX30" fmla="*/ 504390 w 1129169"/>
              <a:gd name="connsiteY30" fmla="*/ 254158 h 342030"/>
              <a:gd name="connsiteX31" fmla="*/ 504390 w 1129169"/>
              <a:gd name="connsiteY31" fmla="*/ 342030 h 342030"/>
              <a:gd name="connsiteX32" fmla="*/ 208259 w 1129169"/>
              <a:gd name="connsiteY32" fmla="*/ 87872 h 342030"/>
              <a:gd name="connsiteX33" fmla="*/ 208259 w 1129169"/>
              <a:gd name="connsiteY33" fmla="*/ 0 h 342030"/>
              <a:gd name="connsiteX34" fmla="*/ 296131 w 1129169"/>
              <a:gd name="connsiteY34" fmla="*/ 0 h 342030"/>
              <a:gd name="connsiteX35" fmla="*/ 296131 w 1129169"/>
              <a:gd name="connsiteY35" fmla="*/ 87872 h 342030"/>
              <a:gd name="connsiteX36" fmla="*/ 208259 w 1129169"/>
              <a:gd name="connsiteY36" fmla="*/ 342030 h 342030"/>
              <a:gd name="connsiteX37" fmla="*/ 208259 w 1129169"/>
              <a:gd name="connsiteY37" fmla="*/ 254158 h 342030"/>
              <a:gd name="connsiteX38" fmla="*/ 296131 w 1129169"/>
              <a:gd name="connsiteY38" fmla="*/ 254158 h 342030"/>
              <a:gd name="connsiteX39" fmla="*/ 296131 w 1129169"/>
              <a:gd name="connsiteY39" fmla="*/ 342030 h 342030"/>
              <a:gd name="connsiteX40" fmla="*/ 0 w 1129169"/>
              <a:gd name="connsiteY40" fmla="*/ 87872 h 342030"/>
              <a:gd name="connsiteX41" fmla="*/ 0 w 1129169"/>
              <a:gd name="connsiteY41" fmla="*/ 0 h 342030"/>
              <a:gd name="connsiteX42" fmla="*/ 87872 w 1129169"/>
              <a:gd name="connsiteY42" fmla="*/ 0 h 342030"/>
              <a:gd name="connsiteX43" fmla="*/ 87872 w 1129169"/>
              <a:gd name="connsiteY43" fmla="*/ 87872 h 342030"/>
              <a:gd name="connsiteX44" fmla="*/ 0 w 1129169"/>
              <a:gd name="connsiteY44" fmla="*/ 342030 h 342030"/>
              <a:gd name="connsiteX45" fmla="*/ 0 w 1129169"/>
              <a:gd name="connsiteY45" fmla="*/ 254158 h 342030"/>
              <a:gd name="connsiteX46" fmla="*/ 87872 w 1129169"/>
              <a:gd name="connsiteY46" fmla="*/ 254158 h 342030"/>
              <a:gd name="connsiteX47" fmla="*/ 87872 w 1129169"/>
              <a:gd name="connsiteY47" fmla="*/ 342030 h 342030"/>
            </a:gdLst>
            <a:ahLst/>
            <a:cxnLst/>
            <a:rect l="l" t="t" r="r" b="b"/>
            <a:pathLst>
              <a:path w="1129169" h="342030">
                <a:moveTo>
                  <a:pt x="1041297" y="87872"/>
                </a:moveTo>
                <a:lnTo>
                  <a:pt x="1041297" y="0"/>
                </a:lnTo>
                <a:lnTo>
                  <a:pt x="1129169" y="0"/>
                </a:lnTo>
                <a:lnTo>
                  <a:pt x="1129169" y="87872"/>
                </a:lnTo>
                <a:close/>
                <a:moveTo>
                  <a:pt x="1041297" y="342030"/>
                </a:moveTo>
                <a:lnTo>
                  <a:pt x="1041297" y="254158"/>
                </a:lnTo>
                <a:lnTo>
                  <a:pt x="1129169" y="254158"/>
                </a:lnTo>
                <a:lnTo>
                  <a:pt x="1129169" y="342030"/>
                </a:lnTo>
                <a:close/>
                <a:moveTo>
                  <a:pt x="833036" y="87872"/>
                </a:moveTo>
                <a:lnTo>
                  <a:pt x="833036" y="0"/>
                </a:lnTo>
                <a:lnTo>
                  <a:pt x="920908" y="0"/>
                </a:lnTo>
                <a:lnTo>
                  <a:pt x="920908" y="87872"/>
                </a:lnTo>
                <a:close/>
                <a:moveTo>
                  <a:pt x="833036" y="342030"/>
                </a:moveTo>
                <a:lnTo>
                  <a:pt x="833036" y="254158"/>
                </a:lnTo>
                <a:lnTo>
                  <a:pt x="920908" y="254158"/>
                </a:lnTo>
                <a:lnTo>
                  <a:pt x="920908" y="342030"/>
                </a:lnTo>
                <a:close/>
                <a:moveTo>
                  <a:pt x="624777" y="87872"/>
                </a:moveTo>
                <a:lnTo>
                  <a:pt x="624777" y="0"/>
                </a:lnTo>
                <a:lnTo>
                  <a:pt x="712649" y="0"/>
                </a:lnTo>
                <a:lnTo>
                  <a:pt x="712649" y="87872"/>
                </a:lnTo>
                <a:close/>
                <a:moveTo>
                  <a:pt x="624777" y="342030"/>
                </a:moveTo>
                <a:lnTo>
                  <a:pt x="624777" y="254158"/>
                </a:lnTo>
                <a:lnTo>
                  <a:pt x="712649" y="254158"/>
                </a:lnTo>
                <a:lnTo>
                  <a:pt x="712649" y="342030"/>
                </a:lnTo>
                <a:close/>
                <a:moveTo>
                  <a:pt x="416518" y="87872"/>
                </a:moveTo>
                <a:lnTo>
                  <a:pt x="416518" y="0"/>
                </a:lnTo>
                <a:lnTo>
                  <a:pt x="504390" y="0"/>
                </a:lnTo>
                <a:lnTo>
                  <a:pt x="504390" y="87872"/>
                </a:lnTo>
                <a:close/>
                <a:moveTo>
                  <a:pt x="416518" y="342030"/>
                </a:moveTo>
                <a:lnTo>
                  <a:pt x="416518" y="254158"/>
                </a:lnTo>
                <a:lnTo>
                  <a:pt x="504390" y="254158"/>
                </a:lnTo>
                <a:lnTo>
                  <a:pt x="504390" y="342030"/>
                </a:lnTo>
                <a:close/>
                <a:moveTo>
                  <a:pt x="208259" y="87872"/>
                </a:moveTo>
                <a:lnTo>
                  <a:pt x="208259" y="0"/>
                </a:lnTo>
                <a:lnTo>
                  <a:pt x="296131" y="0"/>
                </a:lnTo>
                <a:lnTo>
                  <a:pt x="296131" y="87872"/>
                </a:lnTo>
                <a:close/>
                <a:moveTo>
                  <a:pt x="208259" y="342030"/>
                </a:moveTo>
                <a:lnTo>
                  <a:pt x="208259" y="254158"/>
                </a:lnTo>
                <a:lnTo>
                  <a:pt x="296131" y="254158"/>
                </a:lnTo>
                <a:lnTo>
                  <a:pt x="296131" y="342030"/>
                </a:lnTo>
                <a:close/>
                <a:moveTo>
                  <a:pt x="0" y="87872"/>
                </a:moveTo>
                <a:lnTo>
                  <a:pt x="0" y="0"/>
                </a:lnTo>
                <a:lnTo>
                  <a:pt x="87872" y="0"/>
                </a:lnTo>
                <a:lnTo>
                  <a:pt x="87872" y="87872"/>
                </a:lnTo>
                <a:close/>
                <a:moveTo>
                  <a:pt x="0" y="342030"/>
                </a:moveTo>
                <a:lnTo>
                  <a:pt x="0" y="254158"/>
                </a:lnTo>
                <a:lnTo>
                  <a:pt x="87872" y="254158"/>
                </a:lnTo>
                <a:lnTo>
                  <a:pt x="87872" y="342030"/>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17319" y="0"/>
            <a:ext cx="2475047" cy="1055709"/>
          </a:xfrm>
          <a:custGeom>
            <a:avLst/>
            <a:gdLst>
              <a:gd name="connsiteX0" fmla="*/ 48702 w 2475047"/>
              <a:gd name="connsiteY0" fmla="*/ 0 h 1055709"/>
              <a:gd name="connsiteX1" fmla="*/ 1874443 w 2475047"/>
              <a:gd name="connsiteY1" fmla="*/ 0 h 1055709"/>
              <a:gd name="connsiteX2" fmla="*/ 1996653 w 2475047"/>
              <a:gd name="connsiteY2" fmla="*/ 122964 h 1055709"/>
              <a:gd name="connsiteX3" fmla="*/ 2384343 w 2475047"/>
              <a:gd name="connsiteY3" fmla="*/ 609931 h 1055709"/>
              <a:gd name="connsiteX4" fmla="*/ 2295441 w 2475047"/>
              <a:gd name="connsiteY4" fmla="*/ 1054100 h 1055709"/>
              <a:gd name="connsiteX5" fmla="*/ 1409198 w 2475047"/>
              <a:gd name="connsiteY5" fmla="*/ 514693 h 1055709"/>
              <a:gd name="connsiteX6" fmla="*/ 339642 w 2475047"/>
              <a:gd name="connsiteY6" fmla="*/ 876300 h 1055709"/>
              <a:gd name="connsiteX7" fmla="*/ 34047 w 2475047"/>
              <a:gd name="connsiteY7" fmla="*/ 25731 h 1055709"/>
            </a:gdLst>
            <a:ahLst/>
            <a:cxnLst/>
            <a:rect l="l" t="t" r="r" b="b"/>
            <a:pathLst>
              <a:path w="2475047" h="1055709">
                <a:moveTo>
                  <a:pt x="48702" y="0"/>
                </a:moveTo>
                <a:lnTo>
                  <a:pt x="1874443" y="0"/>
                </a:lnTo>
                <a:lnTo>
                  <a:pt x="1996653" y="122964"/>
                </a:lnTo>
                <a:cubicBezTo>
                  <a:pt x="2183532" y="320328"/>
                  <a:pt x="2332661" y="506450"/>
                  <a:pt x="2384343" y="609931"/>
                </a:cubicBezTo>
                <a:cubicBezTo>
                  <a:pt x="2522161" y="885881"/>
                  <a:pt x="2510882" y="1019173"/>
                  <a:pt x="2295441" y="1054100"/>
                </a:cubicBezTo>
                <a:cubicBezTo>
                  <a:pt x="2080001" y="1089027"/>
                  <a:pt x="1735165" y="544327"/>
                  <a:pt x="1409198" y="514693"/>
                </a:cubicBezTo>
                <a:cubicBezTo>
                  <a:pt x="1083232" y="485060"/>
                  <a:pt x="568834" y="957794"/>
                  <a:pt x="339642" y="876300"/>
                </a:cubicBezTo>
                <a:cubicBezTo>
                  <a:pt x="110450" y="794807"/>
                  <a:pt x="-80018" y="276282"/>
                  <a:pt x="34047" y="2573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437910" y="-57150"/>
            <a:ext cx="2190750" cy="933466"/>
          </a:xfrm>
          <a:custGeom>
            <a:avLst/>
            <a:gdLst>
              <a:gd name="connsiteX0" fmla="*/ 0 w 2190750"/>
              <a:gd name="connsiteY0" fmla="*/ 19050 h 933466"/>
              <a:gd name="connsiteX1" fmla="*/ 723900 w 2190750"/>
              <a:gd name="connsiteY1" fmla="*/ 933450 h 933466"/>
              <a:gd name="connsiteX2" fmla="*/ 2190750 w 2190750"/>
              <a:gd name="connsiteY2" fmla="*/ 0 h 933466"/>
            </a:gdLst>
            <a:ahLst/>
            <a:cxnLst/>
            <a:rect l="l" t="t" r="r" b="b"/>
            <a:pathLst>
              <a:path w="2190750" h="933466">
                <a:moveTo>
                  <a:pt x="0" y="19050"/>
                </a:moveTo>
                <a:cubicBezTo>
                  <a:pt x="179387" y="477837"/>
                  <a:pt x="358775" y="936625"/>
                  <a:pt x="723900" y="933450"/>
                </a:cubicBezTo>
                <a:cubicBezTo>
                  <a:pt x="1089025" y="930275"/>
                  <a:pt x="1879600" y="155575"/>
                  <a:pt x="2190750" y="0"/>
                </a:cubicBezTo>
              </a:path>
            </a:pathLst>
          </a:custGeom>
          <a:no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4500000">
            <a:off x="2826713" y="448405"/>
            <a:ext cx="454350" cy="218894"/>
          </a:xfrm>
          <a:custGeom>
            <a:avLst/>
            <a:gdLst>
              <a:gd name="connsiteX0" fmla="*/ 0 w 1176508"/>
              <a:gd name="connsiteY0" fmla="*/ 115710 h 231419"/>
              <a:gd name="connsiteX1" fmla="*/ 588254 w 1176508"/>
              <a:gd name="connsiteY1" fmla="*/ 0 h 231419"/>
              <a:gd name="connsiteX2" fmla="*/ 1176508 w 1176508"/>
              <a:gd name="connsiteY2" fmla="*/ 115710 h 231419"/>
              <a:gd name="connsiteX3" fmla="*/ 588254 w 1176508"/>
              <a:gd name="connsiteY3" fmla="*/ 231420 h 231419"/>
              <a:gd name="connsiteX4" fmla="*/ 0 w 1176508"/>
              <a:gd name="connsiteY4" fmla="*/ 115710 h 231419"/>
              <a:gd name="connsiteX0-1" fmla="*/ 0 w 888918"/>
              <a:gd name="connsiteY0-2" fmla="*/ 261273 h 288428"/>
              <a:gd name="connsiteX1-3" fmla="*/ 300664 w 888918"/>
              <a:gd name="connsiteY1-4" fmla="*/ 4406 h 288428"/>
              <a:gd name="connsiteX2-5" fmla="*/ 888918 w 888918"/>
              <a:gd name="connsiteY2-6" fmla="*/ 120116 h 288428"/>
              <a:gd name="connsiteX3-7" fmla="*/ 300664 w 888918"/>
              <a:gd name="connsiteY3-8" fmla="*/ 235826 h 288428"/>
              <a:gd name="connsiteX4-9" fmla="*/ 0 w 888918"/>
              <a:gd name="connsiteY4-10" fmla="*/ 261273 h 288428"/>
              <a:gd name="connsiteX0-11" fmla="*/ 1163 w 890081"/>
              <a:gd name="connsiteY0-12" fmla="*/ 261273 h 323185"/>
              <a:gd name="connsiteX1-13" fmla="*/ 301827 w 890081"/>
              <a:gd name="connsiteY1-14" fmla="*/ 4406 h 323185"/>
              <a:gd name="connsiteX2-15" fmla="*/ 890081 w 890081"/>
              <a:gd name="connsiteY2-16" fmla="*/ 120116 h 323185"/>
              <a:gd name="connsiteX3-17" fmla="*/ 226572 w 890081"/>
              <a:gd name="connsiteY3-18" fmla="*/ 314271 h 323185"/>
              <a:gd name="connsiteX4-19" fmla="*/ 1163 w 890081"/>
              <a:gd name="connsiteY4-20" fmla="*/ 261273 h 323185"/>
              <a:gd name="connsiteX0-21" fmla="*/ 785 w 889703"/>
              <a:gd name="connsiteY0-22" fmla="*/ 177177 h 236875"/>
              <a:gd name="connsiteX1-23" fmla="*/ 182899 w 889703"/>
              <a:gd name="connsiteY1-24" fmla="*/ 31529 h 236875"/>
              <a:gd name="connsiteX2-25" fmla="*/ 889703 w 889703"/>
              <a:gd name="connsiteY2-26" fmla="*/ 36020 h 236875"/>
              <a:gd name="connsiteX3-27" fmla="*/ 226194 w 889703"/>
              <a:gd name="connsiteY3-28" fmla="*/ 230175 h 236875"/>
              <a:gd name="connsiteX4-29" fmla="*/ 785 w 889703"/>
              <a:gd name="connsiteY4-30" fmla="*/ 177177 h 236875"/>
              <a:gd name="connsiteX0-31" fmla="*/ 306 w 401754"/>
              <a:gd name="connsiteY0-32" fmla="*/ 178821 h 238674"/>
              <a:gd name="connsiteX1-33" fmla="*/ 182420 w 401754"/>
              <a:gd name="connsiteY1-34" fmla="*/ 33173 h 238674"/>
              <a:gd name="connsiteX2-35" fmla="*/ 401754 w 401754"/>
              <a:gd name="connsiteY2-36" fmla="*/ 35239 h 238674"/>
              <a:gd name="connsiteX3-37" fmla="*/ 225715 w 401754"/>
              <a:gd name="connsiteY3-38" fmla="*/ 231819 h 238674"/>
              <a:gd name="connsiteX4-39" fmla="*/ 306 w 401754"/>
              <a:gd name="connsiteY4-40" fmla="*/ 178821 h 238674"/>
              <a:gd name="connsiteX0-41" fmla="*/ 327 w 454677"/>
              <a:gd name="connsiteY0-42" fmla="*/ 169685 h 228641"/>
              <a:gd name="connsiteX1-43" fmla="*/ 182441 w 454677"/>
              <a:gd name="connsiteY1-44" fmla="*/ 24037 h 228641"/>
              <a:gd name="connsiteX2-45" fmla="*/ 454677 w 454677"/>
              <a:gd name="connsiteY2-46" fmla="*/ 40278 h 228641"/>
              <a:gd name="connsiteX3-47" fmla="*/ 225736 w 454677"/>
              <a:gd name="connsiteY3-48" fmla="*/ 222683 h 228641"/>
              <a:gd name="connsiteX4-49" fmla="*/ 327 w 454677"/>
              <a:gd name="connsiteY4-50" fmla="*/ 169685 h 228641"/>
              <a:gd name="connsiteX0-51" fmla="*/ 327 w 454677"/>
              <a:gd name="connsiteY0-52" fmla="*/ 169685 h 228641"/>
              <a:gd name="connsiteX1-53" fmla="*/ 182441 w 454677"/>
              <a:gd name="connsiteY1-54" fmla="*/ 24037 h 228641"/>
              <a:gd name="connsiteX2-55" fmla="*/ 454677 w 454677"/>
              <a:gd name="connsiteY2-56" fmla="*/ 40278 h 228641"/>
              <a:gd name="connsiteX3-57" fmla="*/ 225736 w 454677"/>
              <a:gd name="connsiteY3-58" fmla="*/ 222683 h 228641"/>
              <a:gd name="connsiteX4-59" fmla="*/ 327 w 454677"/>
              <a:gd name="connsiteY4-60" fmla="*/ 169685 h 228641"/>
              <a:gd name="connsiteX0-61" fmla="*/ 327 w 454677"/>
              <a:gd name="connsiteY0-62" fmla="*/ 159259 h 218215"/>
              <a:gd name="connsiteX1-63" fmla="*/ 182441 w 454677"/>
              <a:gd name="connsiteY1-64" fmla="*/ 13611 h 218215"/>
              <a:gd name="connsiteX2-65" fmla="*/ 454677 w 454677"/>
              <a:gd name="connsiteY2-66" fmla="*/ 29852 h 218215"/>
              <a:gd name="connsiteX3-67" fmla="*/ 225736 w 454677"/>
              <a:gd name="connsiteY3-68" fmla="*/ 212257 h 218215"/>
              <a:gd name="connsiteX4-69" fmla="*/ 327 w 454677"/>
              <a:gd name="connsiteY4-70" fmla="*/ 159259 h 218215"/>
              <a:gd name="connsiteX0-71" fmla="*/ 327 w 454677"/>
              <a:gd name="connsiteY0-72" fmla="*/ 159259 h 218215"/>
              <a:gd name="connsiteX1-73" fmla="*/ 182441 w 454677"/>
              <a:gd name="connsiteY1-74" fmla="*/ 13611 h 218215"/>
              <a:gd name="connsiteX2-75" fmla="*/ 454677 w 454677"/>
              <a:gd name="connsiteY2-76" fmla="*/ 29852 h 218215"/>
              <a:gd name="connsiteX3-77" fmla="*/ 225736 w 454677"/>
              <a:gd name="connsiteY3-78" fmla="*/ 212257 h 218215"/>
              <a:gd name="connsiteX4-79" fmla="*/ 327 w 454677"/>
              <a:gd name="connsiteY4-80" fmla="*/ 159259 h 218215"/>
              <a:gd name="connsiteX0-81" fmla="*/ 327 w 454677"/>
              <a:gd name="connsiteY0-82" fmla="*/ 159259 h 218215"/>
              <a:gd name="connsiteX1-83" fmla="*/ 182441 w 454677"/>
              <a:gd name="connsiteY1-84" fmla="*/ 13611 h 218215"/>
              <a:gd name="connsiteX2-85" fmla="*/ 454677 w 454677"/>
              <a:gd name="connsiteY2-86" fmla="*/ 29852 h 218215"/>
              <a:gd name="connsiteX3-87" fmla="*/ 225736 w 454677"/>
              <a:gd name="connsiteY3-88" fmla="*/ 212257 h 218215"/>
              <a:gd name="connsiteX4-89" fmla="*/ 327 w 454677"/>
              <a:gd name="connsiteY4-90" fmla="*/ 159259 h 218215"/>
              <a:gd name="connsiteX0-91" fmla="*/ 0 w 454350"/>
              <a:gd name="connsiteY0-92" fmla="*/ 159259 h 218215"/>
              <a:gd name="connsiteX1-93" fmla="*/ 182114 w 454350"/>
              <a:gd name="connsiteY1-94" fmla="*/ 13611 h 218215"/>
              <a:gd name="connsiteX2-95" fmla="*/ 454350 w 454350"/>
              <a:gd name="connsiteY2-96" fmla="*/ 29852 h 218215"/>
              <a:gd name="connsiteX3-97" fmla="*/ 225409 w 454350"/>
              <a:gd name="connsiteY3-98" fmla="*/ 212257 h 218215"/>
              <a:gd name="connsiteX4-99" fmla="*/ 0 w 454350"/>
              <a:gd name="connsiteY4-100" fmla="*/ 159259 h 218215"/>
              <a:gd name="connsiteX0-101" fmla="*/ 0 w 454350"/>
              <a:gd name="connsiteY0-102" fmla="*/ 159259 h 218894"/>
              <a:gd name="connsiteX1-103" fmla="*/ 182114 w 454350"/>
              <a:gd name="connsiteY1-104" fmla="*/ 13611 h 218894"/>
              <a:gd name="connsiteX2-105" fmla="*/ 454350 w 454350"/>
              <a:gd name="connsiteY2-106" fmla="*/ 29852 h 218894"/>
              <a:gd name="connsiteX3-107" fmla="*/ 225409 w 454350"/>
              <a:gd name="connsiteY3-108" fmla="*/ 212257 h 218894"/>
              <a:gd name="connsiteX4-109" fmla="*/ 0 w 454350"/>
              <a:gd name="connsiteY4-110" fmla="*/ 159259 h 218894"/>
            </a:gdLst>
            <a:ahLst/>
            <a:cxnLst/>
            <a:rect l="l" t="t" r="r" b="b"/>
            <a:pathLst>
              <a:path w="454350" h="218894">
                <a:moveTo>
                  <a:pt x="0" y="159259"/>
                </a:moveTo>
                <a:cubicBezTo>
                  <a:pt x="18415" y="113297"/>
                  <a:pt x="106389" y="35179"/>
                  <a:pt x="182114" y="13611"/>
                </a:cubicBezTo>
                <a:cubicBezTo>
                  <a:pt x="257839" y="-7957"/>
                  <a:pt x="370106" y="-4856"/>
                  <a:pt x="454350" y="29852"/>
                </a:cubicBezTo>
                <a:cubicBezTo>
                  <a:pt x="402801" y="102131"/>
                  <a:pt x="301134" y="190689"/>
                  <a:pt x="225409" y="212257"/>
                </a:cubicBezTo>
                <a:cubicBezTo>
                  <a:pt x="149684" y="233825"/>
                  <a:pt x="42334" y="199311"/>
                  <a:pt x="0" y="159259"/>
                </a:cubicBezTo>
                <a:close/>
              </a:path>
            </a:pathLst>
          </a:cu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0044028" y="6063408"/>
            <a:ext cx="2089276" cy="1089867"/>
          </a:xfrm>
          <a:custGeom>
            <a:avLst/>
            <a:gdLst>
              <a:gd name="connsiteX0" fmla="*/ 0 w 2535502"/>
              <a:gd name="connsiteY0" fmla="*/ 970215 h 1322640"/>
              <a:gd name="connsiteX1" fmla="*/ 1828800 w 2535502"/>
              <a:gd name="connsiteY1" fmla="*/ 8190 h 1322640"/>
              <a:gd name="connsiteX2" fmla="*/ 2486025 w 2535502"/>
              <a:gd name="connsiteY2" fmla="*/ 551115 h 1322640"/>
              <a:gd name="connsiteX3" fmla="*/ 2438400 w 2535502"/>
              <a:gd name="connsiteY3" fmla="*/ 1322640 h 1322640"/>
            </a:gdLst>
            <a:ahLst/>
            <a:cxnLst/>
            <a:rect l="l" t="t" r="r" b="b"/>
            <a:pathLst>
              <a:path w="2535502" h="1322640">
                <a:moveTo>
                  <a:pt x="0" y="970215"/>
                </a:moveTo>
                <a:cubicBezTo>
                  <a:pt x="707231" y="524127"/>
                  <a:pt x="1414463" y="78040"/>
                  <a:pt x="1828800" y="8190"/>
                </a:cubicBezTo>
                <a:cubicBezTo>
                  <a:pt x="2243137" y="-61660"/>
                  <a:pt x="2384425" y="332040"/>
                  <a:pt x="2486025" y="551115"/>
                </a:cubicBezTo>
                <a:cubicBezTo>
                  <a:pt x="2587625" y="770190"/>
                  <a:pt x="2513012" y="1046415"/>
                  <a:pt x="2438400" y="1322640"/>
                </a:cubicBezTo>
              </a:path>
            </a:pathLst>
          </a:custGeom>
          <a:no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12" name="标题 1"/>
          <p:cNvSpPr txBox="1"/>
          <p:nvPr/>
        </p:nvSpPr>
        <p:spPr>
          <a:xfrm rot="20700000">
            <a:off x="11331689" y="6258498"/>
            <a:ext cx="522102" cy="251535"/>
          </a:xfrm>
          <a:custGeom>
            <a:avLst/>
            <a:gdLst>
              <a:gd name="connsiteX0" fmla="*/ 0 w 1176508"/>
              <a:gd name="connsiteY0" fmla="*/ 115710 h 231419"/>
              <a:gd name="connsiteX1" fmla="*/ 588254 w 1176508"/>
              <a:gd name="connsiteY1" fmla="*/ 0 h 231419"/>
              <a:gd name="connsiteX2" fmla="*/ 1176508 w 1176508"/>
              <a:gd name="connsiteY2" fmla="*/ 115710 h 231419"/>
              <a:gd name="connsiteX3" fmla="*/ 588254 w 1176508"/>
              <a:gd name="connsiteY3" fmla="*/ 231420 h 231419"/>
              <a:gd name="connsiteX4" fmla="*/ 0 w 1176508"/>
              <a:gd name="connsiteY4" fmla="*/ 115710 h 231419"/>
              <a:gd name="connsiteX0-1" fmla="*/ 0 w 888918"/>
              <a:gd name="connsiteY0-2" fmla="*/ 261273 h 288428"/>
              <a:gd name="connsiteX1-3" fmla="*/ 300664 w 888918"/>
              <a:gd name="connsiteY1-4" fmla="*/ 4406 h 288428"/>
              <a:gd name="connsiteX2-5" fmla="*/ 888918 w 888918"/>
              <a:gd name="connsiteY2-6" fmla="*/ 120116 h 288428"/>
              <a:gd name="connsiteX3-7" fmla="*/ 300664 w 888918"/>
              <a:gd name="connsiteY3-8" fmla="*/ 235826 h 288428"/>
              <a:gd name="connsiteX4-9" fmla="*/ 0 w 888918"/>
              <a:gd name="connsiteY4-10" fmla="*/ 261273 h 288428"/>
              <a:gd name="connsiteX0-11" fmla="*/ 1163 w 890081"/>
              <a:gd name="connsiteY0-12" fmla="*/ 261273 h 323185"/>
              <a:gd name="connsiteX1-13" fmla="*/ 301827 w 890081"/>
              <a:gd name="connsiteY1-14" fmla="*/ 4406 h 323185"/>
              <a:gd name="connsiteX2-15" fmla="*/ 890081 w 890081"/>
              <a:gd name="connsiteY2-16" fmla="*/ 120116 h 323185"/>
              <a:gd name="connsiteX3-17" fmla="*/ 226572 w 890081"/>
              <a:gd name="connsiteY3-18" fmla="*/ 314271 h 323185"/>
              <a:gd name="connsiteX4-19" fmla="*/ 1163 w 890081"/>
              <a:gd name="connsiteY4-20" fmla="*/ 261273 h 323185"/>
              <a:gd name="connsiteX0-21" fmla="*/ 785 w 889703"/>
              <a:gd name="connsiteY0-22" fmla="*/ 177177 h 236875"/>
              <a:gd name="connsiteX1-23" fmla="*/ 182899 w 889703"/>
              <a:gd name="connsiteY1-24" fmla="*/ 31529 h 236875"/>
              <a:gd name="connsiteX2-25" fmla="*/ 889703 w 889703"/>
              <a:gd name="connsiteY2-26" fmla="*/ 36020 h 236875"/>
              <a:gd name="connsiteX3-27" fmla="*/ 226194 w 889703"/>
              <a:gd name="connsiteY3-28" fmla="*/ 230175 h 236875"/>
              <a:gd name="connsiteX4-29" fmla="*/ 785 w 889703"/>
              <a:gd name="connsiteY4-30" fmla="*/ 177177 h 236875"/>
              <a:gd name="connsiteX0-31" fmla="*/ 306 w 401754"/>
              <a:gd name="connsiteY0-32" fmla="*/ 178821 h 238674"/>
              <a:gd name="connsiteX1-33" fmla="*/ 182420 w 401754"/>
              <a:gd name="connsiteY1-34" fmla="*/ 33173 h 238674"/>
              <a:gd name="connsiteX2-35" fmla="*/ 401754 w 401754"/>
              <a:gd name="connsiteY2-36" fmla="*/ 35239 h 238674"/>
              <a:gd name="connsiteX3-37" fmla="*/ 225715 w 401754"/>
              <a:gd name="connsiteY3-38" fmla="*/ 231819 h 238674"/>
              <a:gd name="connsiteX4-39" fmla="*/ 306 w 401754"/>
              <a:gd name="connsiteY4-40" fmla="*/ 178821 h 238674"/>
              <a:gd name="connsiteX0-41" fmla="*/ 327 w 454677"/>
              <a:gd name="connsiteY0-42" fmla="*/ 169685 h 228641"/>
              <a:gd name="connsiteX1-43" fmla="*/ 182441 w 454677"/>
              <a:gd name="connsiteY1-44" fmla="*/ 24037 h 228641"/>
              <a:gd name="connsiteX2-45" fmla="*/ 454677 w 454677"/>
              <a:gd name="connsiteY2-46" fmla="*/ 40278 h 228641"/>
              <a:gd name="connsiteX3-47" fmla="*/ 225736 w 454677"/>
              <a:gd name="connsiteY3-48" fmla="*/ 222683 h 228641"/>
              <a:gd name="connsiteX4-49" fmla="*/ 327 w 454677"/>
              <a:gd name="connsiteY4-50" fmla="*/ 169685 h 228641"/>
              <a:gd name="connsiteX0-51" fmla="*/ 327 w 454677"/>
              <a:gd name="connsiteY0-52" fmla="*/ 169685 h 228641"/>
              <a:gd name="connsiteX1-53" fmla="*/ 182441 w 454677"/>
              <a:gd name="connsiteY1-54" fmla="*/ 24037 h 228641"/>
              <a:gd name="connsiteX2-55" fmla="*/ 454677 w 454677"/>
              <a:gd name="connsiteY2-56" fmla="*/ 40278 h 228641"/>
              <a:gd name="connsiteX3-57" fmla="*/ 225736 w 454677"/>
              <a:gd name="connsiteY3-58" fmla="*/ 222683 h 228641"/>
              <a:gd name="connsiteX4-59" fmla="*/ 327 w 454677"/>
              <a:gd name="connsiteY4-60" fmla="*/ 169685 h 228641"/>
              <a:gd name="connsiteX0-61" fmla="*/ 327 w 454677"/>
              <a:gd name="connsiteY0-62" fmla="*/ 159259 h 218215"/>
              <a:gd name="connsiteX1-63" fmla="*/ 182441 w 454677"/>
              <a:gd name="connsiteY1-64" fmla="*/ 13611 h 218215"/>
              <a:gd name="connsiteX2-65" fmla="*/ 454677 w 454677"/>
              <a:gd name="connsiteY2-66" fmla="*/ 29852 h 218215"/>
              <a:gd name="connsiteX3-67" fmla="*/ 225736 w 454677"/>
              <a:gd name="connsiteY3-68" fmla="*/ 212257 h 218215"/>
              <a:gd name="connsiteX4-69" fmla="*/ 327 w 454677"/>
              <a:gd name="connsiteY4-70" fmla="*/ 159259 h 218215"/>
              <a:gd name="connsiteX0-71" fmla="*/ 327 w 454677"/>
              <a:gd name="connsiteY0-72" fmla="*/ 159259 h 218215"/>
              <a:gd name="connsiteX1-73" fmla="*/ 182441 w 454677"/>
              <a:gd name="connsiteY1-74" fmla="*/ 13611 h 218215"/>
              <a:gd name="connsiteX2-75" fmla="*/ 454677 w 454677"/>
              <a:gd name="connsiteY2-76" fmla="*/ 29852 h 218215"/>
              <a:gd name="connsiteX3-77" fmla="*/ 225736 w 454677"/>
              <a:gd name="connsiteY3-78" fmla="*/ 212257 h 218215"/>
              <a:gd name="connsiteX4-79" fmla="*/ 327 w 454677"/>
              <a:gd name="connsiteY4-80" fmla="*/ 159259 h 218215"/>
              <a:gd name="connsiteX0-81" fmla="*/ 327 w 454677"/>
              <a:gd name="connsiteY0-82" fmla="*/ 159259 h 218215"/>
              <a:gd name="connsiteX1-83" fmla="*/ 182441 w 454677"/>
              <a:gd name="connsiteY1-84" fmla="*/ 13611 h 218215"/>
              <a:gd name="connsiteX2-85" fmla="*/ 454677 w 454677"/>
              <a:gd name="connsiteY2-86" fmla="*/ 29852 h 218215"/>
              <a:gd name="connsiteX3-87" fmla="*/ 225736 w 454677"/>
              <a:gd name="connsiteY3-88" fmla="*/ 212257 h 218215"/>
              <a:gd name="connsiteX4-89" fmla="*/ 327 w 454677"/>
              <a:gd name="connsiteY4-90" fmla="*/ 159259 h 218215"/>
              <a:gd name="connsiteX0-91" fmla="*/ 0 w 454350"/>
              <a:gd name="connsiteY0-92" fmla="*/ 159259 h 218215"/>
              <a:gd name="connsiteX1-93" fmla="*/ 182114 w 454350"/>
              <a:gd name="connsiteY1-94" fmla="*/ 13611 h 218215"/>
              <a:gd name="connsiteX2-95" fmla="*/ 454350 w 454350"/>
              <a:gd name="connsiteY2-96" fmla="*/ 29852 h 218215"/>
              <a:gd name="connsiteX3-97" fmla="*/ 225409 w 454350"/>
              <a:gd name="connsiteY3-98" fmla="*/ 212257 h 218215"/>
              <a:gd name="connsiteX4-99" fmla="*/ 0 w 454350"/>
              <a:gd name="connsiteY4-100" fmla="*/ 159259 h 218215"/>
              <a:gd name="connsiteX0-101" fmla="*/ 0 w 454350"/>
              <a:gd name="connsiteY0-102" fmla="*/ 159259 h 218894"/>
              <a:gd name="connsiteX1-103" fmla="*/ 182114 w 454350"/>
              <a:gd name="connsiteY1-104" fmla="*/ 13611 h 218894"/>
              <a:gd name="connsiteX2-105" fmla="*/ 454350 w 454350"/>
              <a:gd name="connsiteY2-106" fmla="*/ 29852 h 218894"/>
              <a:gd name="connsiteX3-107" fmla="*/ 225409 w 454350"/>
              <a:gd name="connsiteY3-108" fmla="*/ 212257 h 218894"/>
              <a:gd name="connsiteX4-109" fmla="*/ 0 w 454350"/>
              <a:gd name="connsiteY4-110" fmla="*/ 159259 h 218894"/>
            </a:gdLst>
            <a:ahLst/>
            <a:cxnLst/>
            <a:rect l="l" t="t" r="r" b="b"/>
            <a:pathLst>
              <a:path w="454350" h="218894">
                <a:moveTo>
                  <a:pt x="0" y="159259"/>
                </a:moveTo>
                <a:cubicBezTo>
                  <a:pt x="18415" y="113297"/>
                  <a:pt x="106389" y="35179"/>
                  <a:pt x="182114" y="13611"/>
                </a:cubicBezTo>
                <a:cubicBezTo>
                  <a:pt x="257839" y="-7957"/>
                  <a:pt x="370106" y="-4856"/>
                  <a:pt x="454350" y="29852"/>
                </a:cubicBezTo>
                <a:cubicBezTo>
                  <a:pt x="402801" y="102131"/>
                  <a:pt x="301134" y="190689"/>
                  <a:pt x="225409" y="212257"/>
                </a:cubicBezTo>
                <a:cubicBezTo>
                  <a:pt x="149684" y="233825"/>
                  <a:pt x="42334" y="199311"/>
                  <a:pt x="0" y="159259"/>
                </a:cubicBezTo>
                <a:close/>
              </a:path>
            </a:pathLst>
          </a:cu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9492162" y="6396665"/>
            <a:ext cx="2699838" cy="461335"/>
          </a:xfrm>
          <a:custGeom>
            <a:avLst/>
            <a:gdLst>
              <a:gd name="connsiteX0" fmla="*/ 743810 w 3276467"/>
              <a:gd name="connsiteY0" fmla="*/ 846 h 559866"/>
              <a:gd name="connsiteX1" fmla="*/ 1609142 w 3276467"/>
              <a:gd name="connsiteY1" fmla="*/ 496366 h 559866"/>
              <a:gd name="connsiteX2" fmla="*/ 3271644 w 3276467"/>
              <a:gd name="connsiteY2" fmla="*/ 489561 h 559866"/>
              <a:gd name="connsiteX3" fmla="*/ 3275110 w 3276467"/>
              <a:gd name="connsiteY3" fmla="*/ 549348 h 559866"/>
              <a:gd name="connsiteX4" fmla="*/ 3272510 w 3276467"/>
              <a:gd name="connsiteY4" fmla="*/ 559866 h 559866"/>
              <a:gd name="connsiteX5" fmla="*/ 0 w 3276467"/>
              <a:gd name="connsiteY5" fmla="*/ 559866 h 559866"/>
              <a:gd name="connsiteX6" fmla="*/ 42425 w 3276467"/>
              <a:gd name="connsiteY6" fmla="*/ 491162 h 559866"/>
              <a:gd name="connsiteX7" fmla="*/ 692136 w 3276467"/>
              <a:gd name="connsiteY7" fmla="*/ 1929 h 559866"/>
              <a:gd name="connsiteX8" fmla="*/ 743810 w 3276467"/>
              <a:gd name="connsiteY8" fmla="*/ 846 h 559866"/>
            </a:gdLst>
            <a:ahLst/>
            <a:cxnLst/>
            <a:rect l="l" t="t" r="r" b="b"/>
            <a:pathLst>
              <a:path w="3276467" h="559866">
                <a:moveTo>
                  <a:pt x="743810" y="846"/>
                </a:moveTo>
                <a:cubicBezTo>
                  <a:pt x="998657" y="21649"/>
                  <a:pt x="1206094" y="420174"/>
                  <a:pt x="1609142" y="496366"/>
                </a:cubicBezTo>
                <a:cubicBezTo>
                  <a:pt x="2039060" y="577638"/>
                  <a:pt x="2899310" y="-197166"/>
                  <a:pt x="3271644" y="489561"/>
                </a:cubicBezTo>
                <a:cubicBezTo>
                  <a:pt x="3276659" y="507082"/>
                  <a:pt x="3277671" y="527136"/>
                  <a:pt x="3275110" y="549348"/>
                </a:cubicBezTo>
                <a:lnTo>
                  <a:pt x="3272510" y="559866"/>
                </a:lnTo>
                <a:lnTo>
                  <a:pt x="0" y="559866"/>
                </a:lnTo>
                <a:lnTo>
                  <a:pt x="42425" y="491162"/>
                </a:lnTo>
                <a:cubicBezTo>
                  <a:pt x="201686" y="265037"/>
                  <a:pt x="482336" y="28065"/>
                  <a:pt x="692136" y="1929"/>
                </a:cubicBezTo>
                <a:cubicBezTo>
                  <a:pt x="709619" y="-250"/>
                  <a:pt x="726820" y="-542"/>
                  <a:pt x="743810" y="846"/>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5568962" y="1146830"/>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项目背景</a:t>
            </a:r>
            <a:endParaRPr kumimoji="1" lang="zh-CN" altLang="en-US"/>
          </a:p>
        </p:txBody>
      </p:sp>
      <p:sp>
        <p:nvSpPr>
          <p:cNvPr id="15" name="标题 1"/>
          <p:cNvSpPr txBox="1"/>
          <p:nvPr/>
        </p:nvSpPr>
        <p:spPr>
          <a:xfrm>
            <a:off x="4444136" y="1158426"/>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01.</a:t>
            </a:r>
            <a:endParaRPr kumimoji="1" lang="zh-CN" altLang="en-US"/>
          </a:p>
        </p:txBody>
      </p:sp>
      <p:sp>
        <p:nvSpPr>
          <p:cNvPr id="16" name="标题 1"/>
          <p:cNvSpPr txBox="1"/>
          <p:nvPr/>
        </p:nvSpPr>
        <p:spPr>
          <a:xfrm>
            <a:off x="5568962" y="2222394"/>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项目要求</a:t>
            </a:r>
            <a:endParaRPr kumimoji="1" lang="zh-CN" altLang="en-US"/>
          </a:p>
        </p:txBody>
      </p:sp>
      <p:sp>
        <p:nvSpPr>
          <p:cNvPr id="17" name="标题 1"/>
          <p:cNvSpPr txBox="1"/>
          <p:nvPr/>
        </p:nvSpPr>
        <p:spPr>
          <a:xfrm>
            <a:off x="4444136" y="2218894"/>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02.</a:t>
            </a:r>
            <a:endParaRPr kumimoji="1" lang="zh-CN" altLang="en-US"/>
          </a:p>
        </p:txBody>
      </p:sp>
      <p:sp>
        <p:nvSpPr>
          <p:cNvPr id="18" name="标题 1"/>
          <p:cNvSpPr txBox="1"/>
          <p:nvPr/>
        </p:nvSpPr>
        <p:spPr>
          <a:xfrm>
            <a:off x="5568962" y="3282861"/>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学习目标</a:t>
            </a:r>
            <a:endParaRPr kumimoji="1" lang="zh-CN" altLang="en-US"/>
          </a:p>
        </p:txBody>
      </p:sp>
      <p:sp>
        <p:nvSpPr>
          <p:cNvPr id="19" name="标题 1"/>
          <p:cNvSpPr txBox="1"/>
          <p:nvPr/>
        </p:nvSpPr>
        <p:spPr>
          <a:xfrm>
            <a:off x="4444136" y="3284657"/>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03.</a:t>
            </a:r>
            <a:endParaRPr kumimoji="1" lang="zh-CN" altLang="en-US"/>
          </a:p>
        </p:txBody>
      </p:sp>
      <p:sp>
        <p:nvSpPr>
          <p:cNvPr id="20" name="标题 1"/>
          <p:cNvSpPr txBox="1"/>
          <p:nvPr/>
        </p:nvSpPr>
        <p:spPr>
          <a:xfrm>
            <a:off x="5568962" y="4345126"/>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相关知识</a:t>
            </a:r>
            <a:endParaRPr kumimoji="1" lang="zh-CN" altLang="en-US"/>
          </a:p>
        </p:txBody>
      </p:sp>
      <p:sp>
        <p:nvSpPr>
          <p:cNvPr id="21" name="标题 1"/>
          <p:cNvSpPr txBox="1"/>
          <p:nvPr/>
        </p:nvSpPr>
        <p:spPr>
          <a:xfrm>
            <a:off x="4444136" y="4345125"/>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04.</a:t>
            </a:r>
            <a:endParaRPr kumimoji="1" lang="zh-CN" altLang="en-US"/>
          </a:p>
        </p:txBody>
      </p:sp>
      <p:sp>
        <p:nvSpPr>
          <p:cNvPr id="22" name="标题 1"/>
          <p:cNvSpPr txBox="1"/>
          <p:nvPr/>
        </p:nvSpPr>
        <p:spPr>
          <a:xfrm>
            <a:off x="5568962" y="5405594"/>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操作步骤</a:t>
            </a:r>
            <a:endParaRPr kumimoji="1" lang="zh-CN" altLang="en-US"/>
          </a:p>
        </p:txBody>
      </p:sp>
      <p:sp>
        <p:nvSpPr>
          <p:cNvPr id="23" name="标题 1"/>
          <p:cNvSpPr txBox="1"/>
          <p:nvPr/>
        </p:nvSpPr>
        <p:spPr>
          <a:xfrm>
            <a:off x="4444136" y="5405593"/>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05.</a:t>
            </a:r>
            <a:endParaRPr kumimoji="1" lang="zh-CN" altLang="en-US"/>
          </a:p>
        </p:txBody>
      </p:sp>
      <p:sp>
        <p:nvSpPr>
          <p:cNvPr id="24" name="标题 1"/>
          <p:cNvSpPr txBox="1"/>
          <p:nvPr/>
        </p:nvSpPr>
        <p:spPr>
          <a:xfrm>
            <a:off x="9187281" y="1146830"/>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项目总结</a:t>
            </a:r>
            <a:endParaRPr kumimoji="1" lang="zh-CN" altLang="en-US"/>
          </a:p>
        </p:txBody>
      </p:sp>
      <p:sp>
        <p:nvSpPr>
          <p:cNvPr id="25" name="标题 1"/>
          <p:cNvSpPr txBox="1"/>
          <p:nvPr/>
        </p:nvSpPr>
        <p:spPr>
          <a:xfrm>
            <a:off x="8062455" y="1158426"/>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06.</a:t>
            </a:r>
            <a:endParaRPr kumimoji="1" lang="zh-CN" altLang="en-US"/>
          </a:p>
        </p:txBody>
      </p:sp>
      <p:sp>
        <p:nvSpPr>
          <p:cNvPr id="26" name="标题 1"/>
          <p:cNvSpPr txBox="1"/>
          <p:nvPr/>
        </p:nvSpPr>
        <p:spPr>
          <a:xfrm>
            <a:off x="9187281" y="2222394"/>
            <a:ext cx="2323752" cy="780021"/>
          </a:xfrm>
          <a:prstGeom prst="rect">
            <a:avLst/>
          </a:prstGeom>
          <a:noFill/>
          <a:ln>
            <a:noFill/>
          </a:ln>
        </p:spPr>
        <p:txBody>
          <a:bodyPr vert="horz" wrap="square" lIns="91440" tIns="45720" rIns="91440" bIns="45720" rtlCol="0" anchor="ctr"/>
          <a:lstStyle/>
          <a:p>
            <a:pPr algn="l"/>
            <a:r>
              <a:rPr kumimoji="1" lang="en-US" altLang="zh-CN" sz="2000">
                <a:ln w="12700">
                  <a:noFill/>
                </a:ln>
                <a:solidFill>
                  <a:srgbClr val="404040">
                    <a:alpha val="100000"/>
                  </a:srgbClr>
                </a:solidFill>
                <a:latin typeface="Source Han Sans CN Bold"/>
                <a:ea typeface="Source Han Sans CN Bold"/>
                <a:cs typeface="Source Han Sans CN Bold"/>
              </a:rPr>
              <a:t>作业练习</a:t>
            </a:r>
            <a:endParaRPr kumimoji="1" lang="zh-CN" altLang="en-US"/>
          </a:p>
        </p:txBody>
      </p:sp>
      <p:sp>
        <p:nvSpPr>
          <p:cNvPr id="27" name="标题 1"/>
          <p:cNvSpPr txBox="1"/>
          <p:nvPr/>
        </p:nvSpPr>
        <p:spPr>
          <a:xfrm>
            <a:off x="8062455" y="2218894"/>
            <a:ext cx="1082536" cy="780022"/>
          </a:xfrm>
          <a:prstGeom prst="rect">
            <a:avLst/>
          </a:prstGeom>
          <a:noFill/>
          <a:ln>
            <a:noFill/>
          </a:ln>
        </p:spPr>
        <p:txBody>
          <a:bodyPr vert="horz" wrap="square" lIns="91440" tIns="45720" rIns="91440" bIns="45720" rtlCol="0" anchor="t"/>
          <a:lstStyle/>
          <a:p>
            <a:pPr algn="r"/>
            <a:r>
              <a:rPr kumimoji="1" lang="en-US" altLang="zh-CN" sz="3600">
                <a:ln w="12700">
                  <a:noFill/>
                </a:ln>
                <a:solidFill>
                  <a:schemeClr val="accent1"/>
                </a:solidFill>
                <a:latin typeface="Source Han Sans CN Bold"/>
                <a:ea typeface="Source Han Sans CN Bold"/>
                <a:cs typeface="Source Han Sans CN Bold"/>
              </a:rPr>
              <a:t>07.</a:t>
            </a:r>
            <a:endParaRPr kumimoji="1" lang="zh-CN" altLang="en-US"/>
          </a:p>
        </p:txBody>
      </p:sp>
      <p:sp>
        <p:nvSpPr>
          <p:cNvPr id="28" name="标题 1"/>
          <p:cNvSpPr txBox="1"/>
          <p:nvPr/>
        </p:nvSpPr>
        <p:spPr>
          <a:xfrm rot="21363468" flipV="1">
            <a:off x="273904" y="2333941"/>
            <a:ext cx="4079893" cy="2768440"/>
          </a:xfrm>
          <a:custGeom>
            <a:avLst/>
            <a:gdLst>
              <a:gd name="connsiteX0" fmla="*/ 0 w 4852731"/>
              <a:gd name="connsiteY0" fmla="*/ 1944914 h 3889828"/>
              <a:gd name="connsiteX1" fmla="*/ 2426366 w 4852731"/>
              <a:gd name="connsiteY1" fmla="*/ 0 h 3889828"/>
              <a:gd name="connsiteX2" fmla="*/ 4852732 w 4852731"/>
              <a:gd name="connsiteY2" fmla="*/ 1944914 h 3889828"/>
              <a:gd name="connsiteX3" fmla="*/ 2426366 w 4852731"/>
              <a:gd name="connsiteY3" fmla="*/ 3889828 h 3889828"/>
              <a:gd name="connsiteX4" fmla="*/ 0 w 4852731"/>
              <a:gd name="connsiteY4" fmla="*/ 1944914 h 3889828"/>
              <a:gd name="connsiteX0-1" fmla="*/ 2520 w 4855252"/>
              <a:gd name="connsiteY0-2" fmla="*/ 1944914 h 2861063"/>
              <a:gd name="connsiteX1-3" fmla="*/ 2428886 w 4855252"/>
              <a:gd name="connsiteY1-4" fmla="*/ 0 h 2861063"/>
              <a:gd name="connsiteX2-5" fmla="*/ 4855252 w 4855252"/>
              <a:gd name="connsiteY2-6" fmla="*/ 1944914 h 2861063"/>
              <a:gd name="connsiteX3-7" fmla="*/ 2105036 w 4855252"/>
              <a:gd name="connsiteY3-8" fmla="*/ 2851603 h 2861063"/>
              <a:gd name="connsiteX4-9" fmla="*/ 2520 w 4855252"/>
              <a:gd name="connsiteY4-10" fmla="*/ 1944914 h 2861063"/>
              <a:gd name="connsiteX0-11" fmla="*/ 5695 w 4858427"/>
              <a:gd name="connsiteY0-12" fmla="*/ 1944914 h 3233309"/>
              <a:gd name="connsiteX1-13" fmla="*/ 2432061 w 4858427"/>
              <a:gd name="connsiteY1-14" fmla="*/ 0 h 3233309"/>
              <a:gd name="connsiteX2-15" fmla="*/ 4858427 w 4858427"/>
              <a:gd name="connsiteY2-16" fmla="*/ 1944914 h 3233309"/>
              <a:gd name="connsiteX3-17" fmla="*/ 2108211 w 4858427"/>
              <a:gd name="connsiteY3-18" fmla="*/ 2851603 h 3233309"/>
              <a:gd name="connsiteX4-19" fmla="*/ 5695 w 4858427"/>
              <a:gd name="connsiteY4-20" fmla="*/ 1944914 h 3233309"/>
              <a:gd name="connsiteX0-21" fmla="*/ 6796 w 4859528"/>
              <a:gd name="connsiteY0-22" fmla="*/ 1944914 h 3233309"/>
              <a:gd name="connsiteX1-23" fmla="*/ 2433162 w 4859528"/>
              <a:gd name="connsiteY1-24" fmla="*/ 0 h 3233309"/>
              <a:gd name="connsiteX2-25" fmla="*/ 4859528 w 4859528"/>
              <a:gd name="connsiteY2-26" fmla="*/ 1944914 h 3233309"/>
              <a:gd name="connsiteX3-27" fmla="*/ 2109312 w 4859528"/>
              <a:gd name="connsiteY3-28" fmla="*/ 2851603 h 3233309"/>
              <a:gd name="connsiteX4-29" fmla="*/ 6796 w 4859528"/>
              <a:gd name="connsiteY4-30" fmla="*/ 1944914 h 3233309"/>
              <a:gd name="connsiteX0-31" fmla="*/ 6796 w 4859528"/>
              <a:gd name="connsiteY0-32" fmla="*/ 1944914 h 2948892"/>
              <a:gd name="connsiteX1-33" fmla="*/ 2433162 w 4859528"/>
              <a:gd name="connsiteY1-34" fmla="*/ 0 h 2948892"/>
              <a:gd name="connsiteX2-35" fmla="*/ 4859528 w 4859528"/>
              <a:gd name="connsiteY2-36" fmla="*/ 1944914 h 2948892"/>
              <a:gd name="connsiteX3-37" fmla="*/ 2109312 w 4859528"/>
              <a:gd name="connsiteY3-38" fmla="*/ 2851603 h 2948892"/>
              <a:gd name="connsiteX4-39" fmla="*/ 6796 w 4859528"/>
              <a:gd name="connsiteY4-40" fmla="*/ 1944914 h 2948892"/>
              <a:gd name="connsiteX0-41" fmla="*/ 6796 w 4859528"/>
              <a:gd name="connsiteY0-42" fmla="*/ 1944914 h 3283343"/>
              <a:gd name="connsiteX1-43" fmla="*/ 2433162 w 4859528"/>
              <a:gd name="connsiteY1-44" fmla="*/ 0 h 3283343"/>
              <a:gd name="connsiteX2-45" fmla="*/ 4859528 w 4859528"/>
              <a:gd name="connsiteY2-46" fmla="*/ 1944914 h 3283343"/>
              <a:gd name="connsiteX3-47" fmla="*/ 2109312 w 4859528"/>
              <a:gd name="connsiteY3-48" fmla="*/ 2851603 h 3283343"/>
              <a:gd name="connsiteX4-49" fmla="*/ 6796 w 4859528"/>
              <a:gd name="connsiteY4-50" fmla="*/ 1944914 h 3283343"/>
              <a:gd name="connsiteX0-51" fmla="*/ 4619 w 4857351"/>
              <a:gd name="connsiteY0-52" fmla="*/ 1963964 h 3302393"/>
              <a:gd name="connsiteX1-53" fmla="*/ 2688160 w 4857351"/>
              <a:gd name="connsiteY1-54" fmla="*/ 0 h 3302393"/>
              <a:gd name="connsiteX2-55" fmla="*/ 4857351 w 4857351"/>
              <a:gd name="connsiteY2-56" fmla="*/ 1963964 h 3302393"/>
              <a:gd name="connsiteX3-57" fmla="*/ 2107135 w 4857351"/>
              <a:gd name="connsiteY3-58" fmla="*/ 2870653 h 3302393"/>
              <a:gd name="connsiteX4-59" fmla="*/ 4619 w 4857351"/>
              <a:gd name="connsiteY4-60" fmla="*/ 1963964 h 3302393"/>
              <a:gd name="connsiteX0-61" fmla="*/ 33396 w 4886128"/>
              <a:gd name="connsiteY0-62" fmla="*/ 1963964 h 3302393"/>
              <a:gd name="connsiteX1-63" fmla="*/ 2716937 w 4886128"/>
              <a:gd name="connsiteY1-64" fmla="*/ 0 h 3302393"/>
              <a:gd name="connsiteX2-65" fmla="*/ 4886128 w 4886128"/>
              <a:gd name="connsiteY2-66" fmla="*/ 1963964 h 3302393"/>
              <a:gd name="connsiteX3-67" fmla="*/ 2135912 w 4886128"/>
              <a:gd name="connsiteY3-68" fmla="*/ 2870653 h 3302393"/>
              <a:gd name="connsiteX4-69" fmla="*/ 33396 w 4886128"/>
              <a:gd name="connsiteY4-70" fmla="*/ 1963964 h 3302393"/>
              <a:gd name="connsiteX0-71" fmla="*/ 33396 w 4886128"/>
              <a:gd name="connsiteY0-72" fmla="*/ 1963964 h 3315515"/>
              <a:gd name="connsiteX1-73" fmla="*/ 2716937 w 4886128"/>
              <a:gd name="connsiteY1-74" fmla="*/ 0 h 3315515"/>
              <a:gd name="connsiteX2-75" fmla="*/ 4886128 w 4886128"/>
              <a:gd name="connsiteY2-76" fmla="*/ 1963964 h 3315515"/>
              <a:gd name="connsiteX3-77" fmla="*/ 2135912 w 4886128"/>
              <a:gd name="connsiteY3-78" fmla="*/ 2870653 h 3315515"/>
              <a:gd name="connsiteX4-79" fmla="*/ 33396 w 4886128"/>
              <a:gd name="connsiteY4-80" fmla="*/ 1963964 h 3315515"/>
            </a:gdLst>
            <a:ahLst/>
            <a:cxnLst/>
            <a:rect l="l" t="t" r="r" b="b"/>
            <a:pathLst>
              <a:path w="4886128" h="3315515">
                <a:moveTo>
                  <a:pt x="33396" y="1963964"/>
                </a:moveTo>
                <a:cubicBezTo>
                  <a:pt x="320734" y="790197"/>
                  <a:pt x="1376892" y="0"/>
                  <a:pt x="2716937" y="0"/>
                </a:cubicBezTo>
                <a:cubicBezTo>
                  <a:pt x="4056982" y="0"/>
                  <a:pt x="4886128" y="889818"/>
                  <a:pt x="4886128" y="1963964"/>
                </a:cubicBezTo>
                <a:cubicBezTo>
                  <a:pt x="4788874" y="4233165"/>
                  <a:pt x="2885407" y="2984953"/>
                  <a:pt x="2135912" y="2870653"/>
                </a:cubicBezTo>
                <a:cubicBezTo>
                  <a:pt x="1386417" y="2756353"/>
                  <a:pt x="-253942" y="3137731"/>
                  <a:pt x="33396" y="1963964"/>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9" name="标题 1"/>
          <p:cNvSpPr txBox="1"/>
          <p:nvPr/>
        </p:nvSpPr>
        <p:spPr>
          <a:xfrm>
            <a:off x="660400" y="3872493"/>
            <a:ext cx="3597674" cy="509011"/>
          </a:xfrm>
          <a:prstGeom prst="rect">
            <a:avLst/>
          </a:prstGeom>
          <a:noFill/>
          <a:ln>
            <a:noFill/>
          </a:ln>
        </p:spPr>
        <p:txBody>
          <a:bodyPr vert="horz" wrap="square" lIns="91440" tIns="45720" rIns="91440" bIns="45720" rtlCol="0" anchor="t"/>
          <a:lstStyle/>
          <a:p>
            <a:pPr algn="ctr"/>
            <a:r>
              <a:rPr kumimoji="1" lang="en-US" altLang="zh-CN" sz="3600">
                <a:ln w="12700">
                  <a:noFill/>
                </a:ln>
                <a:solidFill>
                  <a:schemeClr val="bg1"/>
                </a:solidFill>
                <a:latin typeface="Source Han Sans CN Bold"/>
                <a:ea typeface="Source Han Sans CN Bold"/>
                <a:cs typeface="Source Han Sans CN Bold"/>
              </a:rPr>
              <a:t>CONTENTS</a:t>
            </a:r>
            <a:endParaRPr kumimoji="1" lang="zh-CN" altLang="en-US"/>
          </a:p>
        </p:txBody>
      </p:sp>
      <p:sp>
        <p:nvSpPr>
          <p:cNvPr id="30" name="标题 1"/>
          <p:cNvSpPr txBox="1"/>
          <p:nvPr/>
        </p:nvSpPr>
        <p:spPr>
          <a:xfrm>
            <a:off x="660400" y="2860312"/>
            <a:ext cx="3597674" cy="857849"/>
          </a:xfrm>
          <a:prstGeom prst="rect">
            <a:avLst/>
          </a:prstGeom>
          <a:noFill/>
          <a:ln>
            <a:noFill/>
          </a:ln>
        </p:spPr>
        <p:txBody>
          <a:bodyPr vert="horz" wrap="square" lIns="91440" tIns="45720" rIns="91440" bIns="45720" rtlCol="0" anchor="t"/>
          <a:lstStyle/>
          <a:p>
            <a:pPr algn="ctr"/>
            <a:r>
              <a:rPr kumimoji="1" lang="en-US" altLang="zh-CN" sz="4800">
                <a:ln w="12700">
                  <a:noFill/>
                </a:ln>
                <a:solidFill>
                  <a:schemeClr val="bg1"/>
                </a:solidFill>
                <a:latin typeface="Source Han Sans CN Bold"/>
                <a:ea typeface="Source Han Sans CN Bold"/>
                <a:cs typeface="Source Han Sans CN Bold"/>
              </a:rPr>
              <a:t>目 录</a:t>
            </a:r>
            <a:endParaRPr kumimoji="1" lang="zh-CN" altLang="en-US"/>
          </a:p>
        </p:txBody>
      </p:sp>
      <p:cxnSp>
        <p:nvCxnSpPr>
          <p:cNvPr id="31" name="标题 1"/>
          <p:cNvCxnSpPr/>
          <p:nvPr/>
        </p:nvCxnSpPr>
        <p:spPr>
          <a:xfrm>
            <a:off x="1521548" y="3795327"/>
            <a:ext cx="1875378" cy="0"/>
          </a:xfrm>
          <a:prstGeom prst="line">
            <a:avLst/>
          </a:prstGeom>
          <a:noFill/>
          <a:ln w="15875" cap="sq">
            <a:solidFill>
              <a:schemeClr val="bg1"/>
            </a:solidFill>
            <a:miter/>
          </a:ln>
        </p:spPr>
      </p:cxnSp>
      <p:sp>
        <p:nvSpPr>
          <p:cNvPr id="32" name="标题 1"/>
          <p:cNvSpPr txBox="1"/>
          <p:nvPr/>
        </p:nvSpPr>
        <p:spPr>
          <a:xfrm rot="19615527">
            <a:off x="433225" y="4017551"/>
            <a:ext cx="454350" cy="218894"/>
          </a:xfrm>
          <a:custGeom>
            <a:avLst/>
            <a:gdLst>
              <a:gd name="connsiteX0" fmla="*/ 0 w 1176508"/>
              <a:gd name="connsiteY0" fmla="*/ 115710 h 231419"/>
              <a:gd name="connsiteX1" fmla="*/ 588254 w 1176508"/>
              <a:gd name="connsiteY1" fmla="*/ 0 h 231419"/>
              <a:gd name="connsiteX2" fmla="*/ 1176508 w 1176508"/>
              <a:gd name="connsiteY2" fmla="*/ 115710 h 231419"/>
              <a:gd name="connsiteX3" fmla="*/ 588254 w 1176508"/>
              <a:gd name="connsiteY3" fmla="*/ 231420 h 231419"/>
              <a:gd name="connsiteX4" fmla="*/ 0 w 1176508"/>
              <a:gd name="connsiteY4" fmla="*/ 115710 h 231419"/>
              <a:gd name="connsiteX0-1" fmla="*/ 0 w 888918"/>
              <a:gd name="connsiteY0-2" fmla="*/ 261273 h 288428"/>
              <a:gd name="connsiteX1-3" fmla="*/ 300664 w 888918"/>
              <a:gd name="connsiteY1-4" fmla="*/ 4406 h 288428"/>
              <a:gd name="connsiteX2-5" fmla="*/ 888918 w 888918"/>
              <a:gd name="connsiteY2-6" fmla="*/ 120116 h 288428"/>
              <a:gd name="connsiteX3-7" fmla="*/ 300664 w 888918"/>
              <a:gd name="connsiteY3-8" fmla="*/ 235826 h 288428"/>
              <a:gd name="connsiteX4-9" fmla="*/ 0 w 888918"/>
              <a:gd name="connsiteY4-10" fmla="*/ 261273 h 288428"/>
              <a:gd name="connsiteX0-11" fmla="*/ 1163 w 890081"/>
              <a:gd name="connsiteY0-12" fmla="*/ 261273 h 323185"/>
              <a:gd name="connsiteX1-13" fmla="*/ 301827 w 890081"/>
              <a:gd name="connsiteY1-14" fmla="*/ 4406 h 323185"/>
              <a:gd name="connsiteX2-15" fmla="*/ 890081 w 890081"/>
              <a:gd name="connsiteY2-16" fmla="*/ 120116 h 323185"/>
              <a:gd name="connsiteX3-17" fmla="*/ 226572 w 890081"/>
              <a:gd name="connsiteY3-18" fmla="*/ 314271 h 323185"/>
              <a:gd name="connsiteX4-19" fmla="*/ 1163 w 890081"/>
              <a:gd name="connsiteY4-20" fmla="*/ 261273 h 323185"/>
              <a:gd name="connsiteX0-21" fmla="*/ 785 w 889703"/>
              <a:gd name="connsiteY0-22" fmla="*/ 177177 h 236875"/>
              <a:gd name="connsiteX1-23" fmla="*/ 182899 w 889703"/>
              <a:gd name="connsiteY1-24" fmla="*/ 31529 h 236875"/>
              <a:gd name="connsiteX2-25" fmla="*/ 889703 w 889703"/>
              <a:gd name="connsiteY2-26" fmla="*/ 36020 h 236875"/>
              <a:gd name="connsiteX3-27" fmla="*/ 226194 w 889703"/>
              <a:gd name="connsiteY3-28" fmla="*/ 230175 h 236875"/>
              <a:gd name="connsiteX4-29" fmla="*/ 785 w 889703"/>
              <a:gd name="connsiteY4-30" fmla="*/ 177177 h 236875"/>
              <a:gd name="connsiteX0-31" fmla="*/ 306 w 401754"/>
              <a:gd name="connsiteY0-32" fmla="*/ 178821 h 238674"/>
              <a:gd name="connsiteX1-33" fmla="*/ 182420 w 401754"/>
              <a:gd name="connsiteY1-34" fmla="*/ 33173 h 238674"/>
              <a:gd name="connsiteX2-35" fmla="*/ 401754 w 401754"/>
              <a:gd name="connsiteY2-36" fmla="*/ 35239 h 238674"/>
              <a:gd name="connsiteX3-37" fmla="*/ 225715 w 401754"/>
              <a:gd name="connsiteY3-38" fmla="*/ 231819 h 238674"/>
              <a:gd name="connsiteX4-39" fmla="*/ 306 w 401754"/>
              <a:gd name="connsiteY4-40" fmla="*/ 178821 h 238674"/>
              <a:gd name="connsiteX0-41" fmla="*/ 327 w 454677"/>
              <a:gd name="connsiteY0-42" fmla="*/ 169685 h 228641"/>
              <a:gd name="connsiteX1-43" fmla="*/ 182441 w 454677"/>
              <a:gd name="connsiteY1-44" fmla="*/ 24037 h 228641"/>
              <a:gd name="connsiteX2-45" fmla="*/ 454677 w 454677"/>
              <a:gd name="connsiteY2-46" fmla="*/ 40278 h 228641"/>
              <a:gd name="connsiteX3-47" fmla="*/ 225736 w 454677"/>
              <a:gd name="connsiteY3-48" fmla="*/ 222683 h 228641"/>
              <a:gd name="connsiteX4-49" fmla="*/ 327 w 454677"/>
              <a:gd name="connsiteY4-50" fmla="*/ 169685 h 228641"/>
              <a:gd name="connsiteX0-51" fmla="*/ 327 w 454677"/>
              <a:gd name="connsiteY0-52" fmla="*/ 169685 h 228641"/>
              <a:gd name="connsiteX1-53" fmla="*/ 182441 w 454677"/>
              <a:gd name="connsiteY1-54" fmla="*/ 24037 h 228641"/>
              <a:gd name="connsiteX2-55" fmla="*/ 454677 w 454677"/>
              <a:gd name="connsiteY2-56" fmla="*/ 40278 h 228641"/>
              <a:gd name="connsiteX3-57" fmla="*/ 225736 w 454677"/>
              <a:gd name="connsiteY3-58" fmla="*/ 222683 h 228641"/>
              <a:gd name="connsiteX4-59" fmla="*/ 327 w 454677"/>
              <a:gd name="connsiteY4-60" fmla="*/ 169685 h 228641"/>
              <a:gd name="connsiteX0-61" fmla="*/ 327 w 454677"/>
              <a:gd name="connsiteY0-62" fmla="*/ 159259 h 218215"/>
              <a:gd name="connsiteX1-63" fmla="*/ 182441 w 454677"/>
              <a:gd name="connsiteY1-64" fmla="*/ 13611 h 218215"/>
              <a:gd name="connsiteX2-65" fmla="*/ 454677 w 454677"/>
              <a:gd name="connsiteY2-66" fmla="*/ 29852 h 218215"/>
              <a:gd name="connsiteX3-67" fmla="*/ 225736 w 454677"/>
              <a:gd name="connsiteY3-68" fmla="*/ 212257 h 218215"/>
              <a:gd name="connsiteX4-69" fmla="*/ 327 w 454677"/>
              <a:gd name="connsiteY4-70" fmla="*/ 159259 h 218215"/>
              <a:gd name="connsiteX0-71" fmla="*/ 327 w 454677"/>
              <a:gd name="connsiteY0-72" fmla="*/ 159259 h 218215"/>
              <a:gd name="connsiteX1-73" fmla="*/ 182441 w 454677"/>
              <a:gd name="connsiteY1-74" fmla="*/ 13611 h 218215"/>
              <a:gd name="connsiteX2-75" fmla="*/ 454677 w 454677"/>
              <a:gd name="connsiteY2-76" fmla="*/ 29852 h 218215"/>
              <a:gd name="connsiteX3-77" fmla="*/ 225736 w 454677"/>
              <a:gd name="connsiteY3-78" fmla="*/ 212257 h 218215"/>
              <a:gd name="connsiteX4-79" fmla="*/ 327 w 454677"/>
              <a:gd name="connsiteY4-80" fmla="*/ 159259 h 218215"/>
              <a:gd name="connsiteX0-81" fmla="*/ 327 w 454677"/>
              <a:gd name="connsiteY0-82" fmla="*/ 159259 h 218215"/>
              <a:gd name="connsiteX1-83" fmla="*/ 182441 w 454677"/>
              <a:gd name="connsiteY1-84" fmla="*/ 13611 h 218215"/>
              <a:gd name="connsiteX2-85" fmla="*/ 454677 w 454677"/>
              <a:gd name="connsiteY2-86" fmla="*/ 29852 h 218215"/>
              <a:gd name="connsiteX3-87" fmla="*/ 225736 w 454677"/>
              <a:gd name="connsiteY3-88" fmla="*/ 212257 h 218215"/>
              <a:gd name="connsiteX4-89" fmla="*/ 327 w 454677"/>
              <a:gd name="connsiteY4-90" fmla="*/ 159259 h 218215"/>
              <a:gd name="connsiteX0-91" fmla="*/ 0 w 454350"/>
              <a:gd name="connsiteY0-92" fmla="*/ 159259 h 218215"/>
              <a:gd name="connsiteX1-93" fmla="*/ 182114 w 454350"/>
              <a:gd name="connsiteY1-94" fmla="*/ 13611 h 218215"/>
              <a:gd name="connsiteX2-95" fmla="*/ 454350 w 454350"/>
              <a:gd name="connsiteY2-96" fmla="*/ 29852 h 218215"/>
              <a:gd name="connsiteX3-97" fmla="*/ 225409 w 454350"/>
              <a:gd name="connsiteY3-98" fmla="*/ 212257 h 218215"/>
              <a:gd name="connsiteX4-99" fmla="*/ 0 w 454350"/>
              <a:gd name="connsiteY4-100" fmla="*/ 159259 h 218215"/>
              <a:gd name="connsiteX0-101" fmla="*/ 0 w 454350"/>
              <a:gd name="connsiteY0-102" fmla="*/ 159259 h 218894"/>
              <a:gd name="connsiteX1-103" fmla="*/ 182114 w 454350"/>
              <a:gd name="connsiteY1-104" fmla="*/ 13611 h 218894"/>
              <a:gd name="connsiteX2-105" fmla="*/ 454350 w 454350"/>
              <a:gd name="connsiteY2-106" fmla="*/ 29852 h 218894"/>
              <a:gd name="connsiteX3-107" fmla="*/ 225409 w 454350"/>
              <a:gd name="connsiteY3-108" fmla="*/ 212257 h 218894"/>
              <a:gd name="connsiteX4-109" fmla="*/ 0 w 454350"/>
              <a:gd name="connsiteY4-110" fmla="*/ 159259 h 218894"/>
            </a:gdLst>
            <a:ahLst/>
            <a:cxnLst/>
            <a:rect l="l" t="t" r="r" b="b"/>
            <a:pathLst>
              <a:path w="454350" h="218894">
                <a:moveTo>
                  <a:pt x="0" y="159259"/>
                </a:moveTo>
                <a:cubicBezTo>
                  <a:pt x="18415" y="113297"/>
                  <a:pt x="106389" y="35179"/>
                  <a:pt x="182114" y="13611"/>
                </a:cubicBezTo>
                <a:cubicBezTo>
                  <a:pt x="257839" y="-7957"/>
                  <a:pt x="370106" y="-4856"/>
                  <a:pt x="454350" y="29852"/>
                </a:cubicBezTo>
                <a:cubicBezTo>
                  <a:pt x="402801" y="102131"/>
                  <a:pt x="301134" y="190689"/>
                  <a:pt x="225409" y="212257"/>
                </a:cubicBezTo>
                <a:cubicBezTo>
                  <a:pt x="149684" y="233825"/>
                  <a:pt x="42334" y="199311"/>
                  <a:pt x="0" y="159259"/>
                </a:cubicBezTo>
                <a:close/>
              </a:path>
            </a:pathLst>
          </a:custGeom>
          <a:solidFill>
            <a:schemeClr val="accent2"/>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3406775" y="2594045"/>
            <a:ext cx="4514850" cy="1152455"/>
          </a:xfrm>
          <a:prstGeom prst="rect">
            <a:avLst/>
          </a:prstGeom>
          <a:noFill/>
          <a:ln>
            <a:noFill/>
          </a:ln>
        </p:spPr>
        <p:txBody>
          <a:bodyPr vert="horz" wrap="square" lIns="91440" tIns="45720" rIns="91440" bIns="45720" rtlCol="0" anchor="t"/>
          <a:lstStyle/>
          <a:p>
            <a:pPr algn="l"/>
            <a:endParaRPr kumimoji="1" lang="zh-CN" altLang="en-US"/>
          </a:p>
        </p:txBody>
      </p:sp>
      <p:grpSp>
        <p:nvGrpSpPr>
          <p:cNvPr id="12" name="组合 11"/>
          <p:cNvGrpSpPr/>
          <p:nvPr/>
        </p:nvGrpSpPr>
        <p:grpSpPr>
          <a:xfrm>
            <a:off x="1165860" y="2514488"/>
            <a:ext cx="6103939" cy="2257425"/>
            <a:chOff x="3035300" y="2295525"/>
            <a:chExt cx="6103939" cy="2257425"/>
          </a:xfrm>
        </p:grpSpPr>
        <p:sp>
          <p:nvSpPr>
            <p:cNvPr id="13" name="标题 1"/>
            <p:cNvSpPr txBox="1"/>
            <p:nvPr/>
          </p:nvSpPr>
          <p:spPr>
            <a:xfrm>
              <a:off x="3035300" y="2295525"/>
              <a:ext cx="6103939" cy="2257425"/>
            </a:xfrm>
            <a:prstGeom prst="rect">
              <a:avLst/>
            </a:prstGeom>
            <a:solidFill>
              <a:schemeClr val="accent1"/>
            </a:solidFill>
            <a:ln w="12700" cap="sq">
              <a:noFill/>
              <a:miter/>
            </a:ln>
            <a:effectLst>
              <a:outerShdw blurRad="762000" dist="254000" dir="5400000" algn="ctr" rotWithShape="0">
                <a:srgbClr val="000000">
                  <a:alpha val="20000"/>
                </a:srgbClr>
              </a:outerShdw>
            </a:effectLst>
          </p:spPr>
          <p:txBody>
            <a:bodyPr vert="horz" wrap="square" lIns="457200" tIns="365760" rIns="1371600" bIns="0" rtlCol="0" anchor="t"/>
            <a:lstStyle/>
            <a:p>
              <a:pPr algn="l"/>
              <a:endParaRPr kumimoji="1" lang="zh-CN" altLang="en-US"/>
            </a:p>
          </p:txBody>
        </p:sp>
        <p:cxnSp>
          <p:nvCxnSpPr>
            <p:cNvPr id="14" name="标题 1"/>
            <p:cNvCxnSpPr/>
            <p:nvPr/>
          </p:nvCxnSpPr>
          <p:spPr>
            <a:xfrm>
              <a:off x="9112567" y="2295525"/>
              <a:ext cx="0" cy="2256594"/>
            </a:xfrm>
            <a:prstGeom prst="line">
              <a:avLst/>
            </a:prstGeom>
            <a:noFill/>
            <a:ln w="50800" cap="sq">
              <a:solidFill>
                <a:srgbClr val="FFFFFF">
                  <a:alpha val="100000"/>
                </a:srgbClr>
              </a:solidFill>
              <a:miter/>
            </a:ln>
          </p:spPr>
        </p:cxnSp>
      </p:grpSp>
      <p:sp>
        <p:nvSpPr>
          <p:cNvPr id="15" name="标题 1"/>
          <p:cNvSpPr txBox="1"/>
          <p:nvPr/>
        </p:nvSpPr>
        <p:spPr>
          <a:xfrm>
            <a:off x="1660606" y="2771936"/>
            <a:ext cx="5114447" cy="1714227"/>
          </a:xfrm>
          <a:prstGeom prst="rect">
            <a:avLst/>
          </a:prstGeom>
          <a:noFill/>
          <a:ln>
            <a:noFill/>
          </a:ln>
        </p:spPr>
        <p:txBody>
          <a:bodyPr vert="horz" wrap="square" lIns="0" tIns="0" rIns="0" bIns="0" rtlCol="0" anchor="t"/>
          <a:lstStyle/>
          <a:p>
            <a:pPr algn="l"/>
            <a:r>
              <a:rPr kumimoji="1" lang="en-US" altLang="zh-CN" sz="1400" dirty="0" err="1">
                <a:ln w="12700">
                  <a:noFill/>
                </a:ln>
                <a:solidFill>
                  <a:schemeClr val="bg1"/>
                </a:solidFill>
                <a:latin typeface="Source Han Sans"/>
                <a:ea typeface="Source Han Sans"/>
                <a:cs typeface="Source Han Sans"/>
              </a:rPr>
              <a:t>说起南丁格尔玫瑰图，就不得不提起它的发明者，世界上第一个真正的女护士</a:t>
            </a:r>
            <a:r>
              <a:rPr kumimoji="1" lang="en-US" altLang="zh-CN" sz="1400" dirty="0">
                <a:ln w="12700">
                  <a:noFill/>
                </a:ln>
                <a:solidFill>
                  <a:schemeClr val="bg1"/>
                </a:solidFill>
                <a:latin typeface="Source Han Sans"/>
                <a:ea typeface="Source Han Sans"/>
                <a:cs typeface="Source Han Sans"/>
              </a:rPr>
              <a:t>——弗罗伦斯·南丁格尔。19世纪50年代，英国、法国、土耳其和俄国进行了克里米亚战争。南丁格尔主动申请，自愿担任战地护士。当时的医院卫生条件极差，伤士死亡率高达42%，直到1855 </a:t>
            </a:r>
            <a:r>
              <a:rPr kumimoji="1" lang="en-US" altLang="zh-CN" sz="1400" dirty="0" err="1">
                <a:ln w="12700">
                  <a:noFill/>
                </a:ln>
                <a:solidFill>
                  <a:schemeClr val="bg1"/>
                </a:solidFill>
                <a:latin typeface="Source Han Sans"/>
                <a:ea typeface="Source Han Sans"/>
                <a:cs typeface="Source Han Sans"/>
              </a:rPr>
              <a:t>年卫生委员会来到医院改善整体的卫生环境后，死亡率才戏剧性地降至</a:t>
            </a:r>
            <a:r>
              <a:rPr kumimoji="1" lang="en-US" altLang="zh-CN" sz="1400" dirty="0">
                <a:ln w="12700">
                  <a:noFill/>
                </a:ln>
                <a:solidFill>
                  <a:schemeClr val="bg1"/>
                </a:solidFill>
                <a:latin typeface="Source Han Sans"/>
                <a:ea typeface="Source Han Sans"/>
                <a:cs typeface="Source Han Sans"/>
              </a:rPr>
              <a:t> 2.5% 。</a:t>
            </a:r>
            <a:r>
              <a:rPr kumimoji="1" lang="en-US" altLang="zh-CN" sz="1400" dirty="0" err="1">
                <a:ln w="12700">
                  <a:noFill/>
                </a:ln>
                <a:solidFill>
                  <a:schemeClr val="bg1"/>
                </a:solidFill>
                <a:latin typeface="Source Han Sans"/>
                <a:ea typeface="Source Han Sans"/>
                <a:cs typeface="Source Han Sans"/>
              </a:rPr>
              <a:t>当时的南丁格尔注意到这件事，认为政府应该改善战地医院的条件来拯救更多年轻的生命。下图为南丁格尔女士</a:t>
            </a:r>
            <a:r>
              <a:rPr kumimoji="1" lang="en-US" altLang="zh-CN" sz="1400" dirty="0">
                <a:ln w="12700">
                  <a:noFill/>
                </a:ln>
                <a:solidFill>
                  <a:schemeClr val="bg1"/>
                </a:solidFill>
                <a:latin typeface="Source Han Sans"/>
                <a:ea typeface="Source Han Sans"/>
                <a:cs typeface="Source Han Sans"/>
              </a:rPr>
              <a:t>。</a:t>
            </a:r>
            <a:endParaRPr kumimoji="1" lang="zh-CN" altLang="en-US" dirty="0"/>
          </a:p>
        </p:txBody>
      </p:sp>
      <p:sp>
        <p:nvSpPr>
          <p:cNvPr id="16" name="标题 1"/>
          <p:cNvSpPr txBox="1"/>
          <p:nvPr/>
        </p:nvSpPr>
        <p:spPr>
          <a:xfrm>
            <a:off x="676270" y="416699"/>
            <a:ext cx="10858500" cy="468000"/>
          </a:xfrm>
          <a:prstGeom prst="rect">
            <a:avLst/>
          </a:prstGeom>
          <a:noFill/>
          <a:ln>
            <a:noFill/>
          </a:ln>
        </p:spPr>
        <p:txBody>
          <a:bodyPr vert="horz" wrap="square" lIns="0" tIns="0" rIns="0" bIns="0" rtlCol="0" anchor="ctr"/>
          <a:lstStyle/>
          <a:p>
            <a:pPr algn="l"/>
            <a:r>
              <a:rPr kumimoji="1" lang="en-US" altLang="zh-CN" sz="3200" dirty="0" err="1">
                <a:ln w="12700">
                  <a:noFill/>
                </a:ln>
                <a:solidFill>
                  <a:schemeClr val="tx1">
                    <a:lumMod val="85000"/>
                    <a:lumOff val="15000"/>
                  </a:schemeClr>
                </a:solidFill>
                <a:latin typeface="Source Han Sans CN Bold"/>
                <a:ea typeface="Source Han Sans CN Bold"/>
                <a:cs typeface="Source Han Sans CN Bold"/>
              </a:rPr>
              <a:t>四、南丁格尔玫瑰图</a:t>
            </a:r>
            <a:endParaRPr kumimoji="1" lang="zh-CN" altLang="en-US" dirty="0"/>
          </a:p>
        </p:txBody>
      </p:sp>
      <p:sp>
        <p:nvSpPr>
          <p:cNvPr id="17"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8"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20" name="图片 19">
            <a:extLst>
              <a:ext uri="{FF2B5EF4-FFF2-40B4-BE49-F238E27FC236}">
                <a16:creationId xmlns:a16="http://schemas.microsoft.com/office/drawing/2014/main" id="{BD9E044B-66BA-2D79-4CE6-A5EE738220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1202" y="1930613"/>
            <a:ext cx="3600476" cy="360047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23366" y="1361881"/>
            <a:ext cx="5416474" cy="1340100"/>
          </a:xfrm>
          <a:prstGeom prst="rect">
            <a:avLst/>
          </a:prstGeom>
          <a:noFill/>
          <a:ln>
            <a:noFill/>
          </a:ln>
        </p:spPr>
        <p:txBody>
          <a:bodyPr vert="horz" wrap="square" lIns="0" tIns="36000" rIns="216000" bIns="36000" rtlCol="0" anchor="t"/>
          <a:lstStyle/>
          <a:p>
            <a:pPr algn="l">
              <a:lnSpc>
                <a:spcPct val="150000"/>
              </a:lnSpc>
            </a:pPr>
            <a:r>
              <a:rPr kumimoji="1" lang="zh-CN" altLang="en-US" sz="1600" dirty="0"/>
              <a:t>出于对资料统计的结果会不受人重视的忧虑，她发展出一种色彩缤纷的图表形式，让数据能够更加让人印象深刻。下图展示的南丁格尔玫瑰图中，蓝色区域表示死于感染的士兵数量，红色区域表示死于战场重伤的士兵数量，灰色区域表示死于其他原因的士兵数量。</a:t>
            </a:r>
          </a:p>
        </p:txBody>
      </p:sp>
      <p:sp>
        <p:nvSpPr>
          <p:cNvPr id="5" name="标题 1"/>
          <p:cNvSpPr txBox="1"/>
          <p:nvPr/>
        </p:nvSpPr>
        <p:spPr>
          <a:xfrm>
            <a:off x="927100" y="3993406"/>
            <a:ext cx="5413297" cy="1340100"/>
          </a:xfrm>
          <a:prstGeom prst="rect">
            <a:avLst/>
          </a:prstGeom>
          <a:noFill/>
          <a:ln>
            <a:noFill/>
          </a:ln>
        </p:spPr>
        <p:txBody>
          <a:bodyPr vert="horz" wrap="square" lIns="0" tIns="36000" rIns="216000" bIns="36000" rtlCol="0" anchor="t"/>
          <a:lstStyle/>
          <a:p>
            <a:pPr algn="l">
              <a:lnSpc>
                <a:spcPct val="150000"/>
              </a:lnSpc>
            </a:pPr>
            <a:r>
              <a:rPr kumimoji="1" lang="zh-CN" altLang="en-US" sz="1400" dirty="0">
                <a:ln w="12700">
                  <a:noFill/>
                </a:ln>
                <a:solidFill>
                  <a:schemeClr val="tx1">
                    <a:lumMod val="75000"/>
                    <a:lumOff val="25000"/>
                  </a:schemeClr>
                </a:solidFill>
                <a:latin typeface="Source Han Sans"/>
                <a:ea typeface="Source Han Sans"/>
                <a:cs typeface="Source Han Sans"/>
              </a:rPr>
              <a:t>该图有如下两个非常明显的特征。</a:t>
            </a:r>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lnSpc>
                <a:spcPct val="150000"/>
              </a:lnSpc>
            </a:pPr>
            <a:r>
              <a:rPr kumimoji="1" lang="en-US" altLang="zh-CN" sz="1400" dirty="0">
                <a:ln w="12700">
                  <a:noFill/>
                </a:ln>
                <a:solidFill>
                  <a:schemeClr val="tx1">
                    <a:lumMod val="75000"/>
                    <a:lumOff val="25000"/>
                  </a:schemeClr>
                </a:solidFill>
                <a:latin typeface="Source Han Sans"/>
                <a:ea typeface="Source Han Sans"/>
                <a:cs typeface="Source Han Sans"/>
              </a:rPr>
              <a:t>（1）两幅图中蓝色区域的面积明显大于其他颜色的面积。这意味着大多数的伤亡并非直接来自战争，而是来自糟糕医疗环境下的感染。
（2）左边这幅图（卫生委员到达后）中的扇形面积远小于右边这幅图（卫生委员到达前）。说明卫生委员到达后（1855年3月），</a:t>
            </a:r>
            <a:r>
              <a:rPr kumimoji="1" lang="en-US" altLang="zh-CN" sz="1400" dirty="0" err="1">
                <a:ln w="12700">
                  <a:noFill/>
                </a:ln>
                <a:solidFill>
                  <a:schemeClr val="tx1">
                    <a:lumMod val="75000"/>
                    <a:lumOff val="25000"/>
                  </a:schemeClr>
                </a:solidFill>
                <a:latin typeface="Source Han Sans"/>
                <a:ea typeface="Source Han Sans"/>
                <a:cs typeface="Source Han Sans"/>
              </a:rPr>
              <a:t>死亡人数明显下降，成功地展示了医疗卫生条件的改善带来的效果</a:t>
            </a:r>
            <a:r>
              <a:rPr kumimoji="1" lang="en-US" altLang="zh-CN" sz="1400" dirty="0">
                <a:ln w="12700">
                  <a:noFill/>
                </a:ln>
                <a:solidFill>
                  <a:schemeClr val="tx1">
                    <a:lumMod val="75000"/>
                    <a:lumOff val="25000"/>
                  </a:schemeClr>
                </a:solidFill>
                <a:latin typeface="Source Han Sans"/>
                <a:ea typeface="Source Han Sans"/>
                <a:cs typeface="Source Han Sans"/>
              </a:rPr>
              <a:t>。</a:t>
            </a:r>
            <a:endParaRPr kumimoji="1" lang="zh-CN" altLang="en-US" dirty="0"/>
          </a:p>
        </p:txBody>
      </p:sp>
      <p:sp>
        <p:nvSpPr>
          <p:cNvPr id="7"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四、南丁格尔玫瑰图</a:t>
            </a:r>
            <a:endParaRPr kumimoji="1" lang="zh-CN" altLang="en-US"/>
          </a:p>
        </p:txBody>
      </p:sp>
      <p:sp>
        <p:nvSpPr>
          <p:cNvPr id="8"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9"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3" name="图片 12">
            <a:extLst>
              <a:ext uri="{FF2B5EF4-FFF2-40B4-BE49-F238E27FC236}">
                <a16:creationId xmlns:a16="http://schemas.microsoft.com/office/drawing/2014/main" id="{75059A49-CF67-DADC-557C-A45A622B3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253" y="2060581"/>
            <a:ext cx="5258053" cy="341253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6200000" flipV="1">
            <a:off x="3581306" y="1279221"/>
            <a:ext cx="1188000" cy="1188000"/>
          </a:xfrm>
          <a:prstGeom prst="pie">
            <a:avLst>
              <a:gd name="adj1" fmla="val 5412188"/>
              <a:gd name="adj2" fmla="val 1620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16200000" flipV="1">
            <a:off x="7409993" y="1279221"/>
            <a:ext cx="1188000" cy="1188000"/>
          </a:xfrm>
          <a:prstGeom prst="pie">
            <a:avLst>
              <a:gd name="adj1" fmla="val 5412188"/>
              <a:gd name="adj2" fmla="val 1620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cxnSp>
        <p:nvCxnSpPr>
          <p:cNvPr id="6" name="标题 1"/>
          <p:cNvCxnSpPr/>
          <p:nvPr/>
        </p:nvCxnSpPr>
        <p:spPr>
          <a:xfrm>
            <a:off x="2316000" y="1873224"/>
            <a:ext cx="7560000" cy="0"/>
          </a:xfrm>
          <a:prstGeom prst="line">
            <a:avLst/>
          </a:prstGeom>
          <a:noFill/>
          <a:ln w="12700" cap="sq">
            <a:solidFill>
              <a:schemeClr val="accent1"/>
            </a:solidFill>
            <a:miter/>
            <a:tailEnd type="none"/>
          </a:ln>
        </p:spPr>
      </p:cxnSp>
      <p:sp>
        <p:nvSpPr>
          <p:cNvPr id="7" name="标题 1"/>
          <p:cNvSpPr txBox="1"/>
          <p:nvPr/>
        </p:nvSpPr>
        <p:spPr>
          <a:xfrm rot="5400000">
            <a:off x="3491306" y="1198465"/>
            <a:ext cx="1368000" cy="1368000"/>
          </a:xfrm>
          <a:prstGeom prst="pie">
            <a:avLst>
              <a:gd name="adj1" fmla="val 5412188"/>
              <a:gd name="adj2" fmla="val 1620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3815306" y="1405277"/>
            <a:ext cx="720000" cy="360000"/>
          </a:xfrm>
          <a:prstGeom prst="rect">
            <a:avLst/>
          </a:prstGeom>
          <a:noFill/>
          <a:ln>
            <a:noFill/>
          </a:ln>
          <a:effectLst/>
        </p:spPr>
        <p:txBody>
          <a:bodyPr vert="horz" wrap="square" lIns="0" tIns="0" rIns="0" bIns="0" rtlCol="0" anchor="t"/>
          <a:lstStyle/>
          <a:p>
            <a:pPr algn="ctr"/>
            <a:r>
              <a:rPr kumimoji="1" lang="en-US" altLang="zh-CN" sz="2400">
                <a:ln w="12700">
                  <a:noFill/>
                </a:ln>
                <a:solidFill>
                  <a:schemeClr val="bg1"/>
                </a:solidFill>
                <a:latin typeface="OPPOSans H"/>
                <a:ea typeface="OPPOSans H"/>
                <a:cs typeface="OPPOSans H"/>
              </a:rPr>
              <a:t>01</a:t>
            </a:r>
            <a:endParaRPr kumimoji="1" lang="zh-CN" altLang="en-US"/>
          </a:p>
        </p:txBody>
      </p:sp>
      <p:sp>
        <p:nvSpPr>
          <p:cNvPr id="9" name="标题 1"/>
          <p:cNvSpPr txBox="1"/>
          <p:nvPr/>
        </p:nvSpPr>
        <p:spPr>
          <a:xfrm rot="5400000">
            <a:off x="7319994" y="1198465"/>
            <a:ext cx="1368000" cy="1368000"/>
          </a:xfrm>
          <a:prstGeom prst="pie">
            <a:avLst>
              <a:gd name="adj1" fmla="val 5412188"/>
              <a:gd name="adj2" fmla="val 1620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643994" y="1405277"/>
            <a:ext cx="720000" cy="360000"/>
          </a:xfrm>
          <a:prstGeom prst="rect">
            <a:avLst/>
          </a:prstGeom>
          <a:noFill/>
          <a:ln>
            <a:noFill/>
          </a:ln>
          <a:effectLst/>
        </p:spPr>
        <p:txBody>
          <a:bodyPr vert="horz" wrap="square" lIns="0" tIns="0" rIns="0" bIns="0" rtlCol="0" anchor="t"/>
          <a:lstStyle/>
          <a:p>
            <a:pPr algn="ctr"/>
            <a:r>
              <a:rPr kumimoji="1" lang="en-US" altLang="zh-CN" sz="2400">
                <a:ln w="12700">
                  <a:noFill/>
                </a:ln>
                <a:solidFill>
                  <a:schemeClr val="bg1"/>
                </a:solidFill>
                <a:latin typeface="OPPOSans H"/>
                <a:ea typeface="OPPOSans H"/>
                <a:cs typeface="OPPOSans H"/>
              </a:rPr>
              <a:t>02</a:t>
            </a:r>
            <a:endParaRPr kumimoji="1" lang="zh-CN" altLang="en-US"/>
          </a:p>
        </p:txBody>
      </p:sp>
      <p:sp>
        <p:nvSpPr>
          <p:cNvPr id="11" name="标题 1"/>
          <p:cNvSpPr txBox="1"/>
          <p:nvPr/>
        </p:nvSpPr>
        <p:spPr>
          <a:xfrm>
            <a:off x="2645306" y="2023966"/>
            <a:ext cx="3060000" cy="1473200"/>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这幅图出现在南丁格尔游说英国政府加强公众医疗卫生建设和相关投入的文件里。这幅图让政府官员了解到：改善医院的医疗状况可以显著地降低英军的死亡率。南丁格尔的玫瑰图打动了当时的政府高层（包括军方人士和维多利亚女王），她的医疗改良的提案才得以通过，从而挽救了千万人的生命。</a:t>
            </a:r>
            <a:endParaRPr kumimoji="1" lang="zh-CN" altLang="en-US"/>
          </a:p>
        </p:txBody>
      </p:sp>
      <p:sp>
        <p:nvSpPr>
          <p:cNvPr id="12" name="标题 1"/>
          <p:cNvSpPr txBox="1"/>
          <p:nvPr/>
        </p:nvSpPr>
        <p:spPr>
          <a:xfrm>
            <a:off x="6473994" y="2023966"/>
            <a:ext cx="3060000" cy="1473200"/>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南丁格尔玫瑰图适合比较大小相近的数值，因为图表会将数据的比例大小夸大，然后由于圆形具有周期的特性，也很适合用来表达周期内的时间概念。由于半径和面积的关系是平方的关系，南丁格尔玫瑰图会将数据的比例大小夸大，尤其适合对比大小相近的数值。</a:t>
            </a:r>
            <a:endParaRPr kumimoji="1" lang="zh-CN" altLang="en-US"/>
          </a:p>
        </p:txBody>
      </p:sp>
      <p:sp>
        <p:nvSpPr>
          <p:cNvPr id="13" name="标题 1"/>
          <p:cNvSpPr txBox="1"/>
          <p:nvPr/>
        </p:nvSpPr>
        <p:spPr>
          <a:xfrm rot="16200000" flipV="1">
            <a:off x="1666963" y="3847990"/>
            <a:ext cx="1188000" cy="1188000"/>
          </a:xfrm>
          <a:prstGeom prst="pie">
            <a:avLst>
              <a:gd name="adj1" fmla="val 5412188"/>
              <a:gd name="adj2" fmla="val 1620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rot="16200000" flipV="1">
            <a:off x="5495650" y="3847990"/>
            <a:ext cx="1188000" cy="1188000"/>
          </a:xfrm>
          <a:prstGeom prst="pie">
            <a:avLst>
              <a:gd name="adj1" fmla="val 5412188"/>
              <a:gd name="adj2" fmla="val 1620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rot="16200000" flipV="1">
            <a:off x="9324338" y="3847990"/>
            <a:ext cx="1188000" cy="1188000"/>
          </a:xfrm>
          <a:prstGeom prst="pie">
            <a:avLst>
              <a:gd name="adj1" fmla="val 5412188"/>
              <a:gd name="adj2" fmla="val 1620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cxnSp>
        <p:nvCxnSpPr>
          <p:cNvPr id="16" name="标题 1"/>
          <p:cNvCxnSpPr/>
          <p:nvPr/>
        </p:nvCxnSpPr>
        <p:spPr>
          <a:xfrm>
            <a:off x="588000" y="4441993"/>
            <a:ext cx="11016000" cy="0"/>
          </a:xfrm>
          <a:prstGeom prst="line">
            <a:avLst/>
          </a:prstGeom>
          <a:noFill/>
          <a:ln w="12700" cap="sq">
            <a:solidFill>
              <a:schemeClr val="accent2"/>
            </a:solidFill>
            <a:miter/>
            <a:tailEnd type="none"/>
          </a:ln>
        </p:spPr>
      </p:cxnSp>
      <p:sp>
        <p:nvSpPr>
          <p:cNvPr id="17" name="标题 1"/>
          <p:cNvSpPr txBox="1"/>
          <p:nvPr/>
        </p:nvSpPr>
        <p:spPr>
          <a:xfrm rot="5400000">
            <a:off x="1576962" y="3767234"/>
            <a:ext cx="1368000" cy="1368000"/>
          </a:xfrm>
          <a:prstGeom prst="pie">
            <a:avLst>
              <a:gd name="adj1" fmla="val 5412188"/>
              <a:gd name="adj2" fmla="val 1620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1900962" y="3974046"/>
            <a:ext cx="720000" cy="360000"/>
          </a:xfrm>
          <a:prstGeom prst="rect">
            <a:avLst/>
          </a:prstGeom>
          <a:noFill/>
          <a:ln>
            <a:noFill/>
          </a:ln>
          <a:effectLst/>
        </p:spPr>
        <p:txBody>
          <a:bodyPr vert="horz" wrap="square" lIns="0" tIns="0" rIns="0" bIns="0" rtlCol="0" anchor="t"/>
          <a:lstStyle/>
          <a:p>
            <a:pPr algn="ctr"/>
            <a:r>
              <a:rPr kumimoji="1" lang="en-US" altLang="zh-CN" sz="2400">
                <a:ln w="12700">
                  <a:noFill/>
                </a:ln>
                <a:solidFill>
                  <a:schemeClr val="bg1"/>
                </a:solidFill>
                <a:latin typeface="OPPOSans H"/>
                <a:ea typeface="OPPOSans H"/>
                <a:cs typeface="OPPOSans H"/>
              </a:rPr>
              <a:t>03</a:t>
            </a:r>
            <a:endParaRPr kumimoji="1" lang="zh-CN" altLang="en-US"/>
          </a:p>
        </p:txBody>
      </p:sp>
      <p:sp>
        <p:nvSpPr>
          <p:cNvPr id="19" name="标题 1"/>
          <p:cNvSpPr txBox="1"/>
          <p:nvPr/>
        </p:nvSpPr>
        <p:spPr>
          <a:xfrm rot="5400000">
            <a:off x="5405650" y="3767234"/>
            <a:ext cx="1368000" cy="1368000"/>
          </a:xfrm>
          <a:prstGeom prst="pie">
            <a:avLst>
              <a:gd name="adj1" fmla="val 5412188"/>
              <a:gd name="adj2" fmla="val 1620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5729650" y="3974046"/>
            <a:ext cx="720000" cy="360000"/>
          </a:xfrm>
          <a:prstGeom prst="rect">
            <a:avLst/>
          </a:prstGeom>
          <a:noFill/>
          <a:ln>
            <a:noFill/>
          </a:ln>
          <a:effectLst/>
        </p:spPr>
        <p:txBody>
          <a:bodyPr vert="horz" wrap="square" lIns="0" tIns="0" rIns="0" bIns="0" rtlCol="0" anchor="t"/>
          <a:lstStyle/>
          <a:p>
            <a:pPr algn="ctr"/>
            <a:r>
              <a:rPr kumimoji="1" lang="en-US" altLang="zh-CN" sz="2400">
                <a:ln w="12700">
                  <a:noFill/>
                </a:ln>
                <a:solidFill>
                  <a:schemeClr val="bg1"/>
                </a:solidFill>
                <a:latin typeface="OPPOSans H"/>
                <a:ea typeface="OPPOSans H"/>
                <a:cs typeface="OPPOSans H"/>
              </a:rPr>
              <a:t>04</a:t>
            </a:r>
            <a:endParaRPr kumimoji="1" lang="zh-CN" altLang="en-US"/>
          </a:p>
        </p:txBody>
      </p:sp>
      <p:sp>
        <p:nvSpPr>
          <p:cNvPr id="21" name="标题 1"/>
          <p:cNvSpPr txBox="1"/>
          <p:nvPr/>
        </p:nvSpPr>
        <p:spPr>
          <a:xfrm rot="5400000">
            <a:off x="9234338" y="3767234"/>
            <a:ext cx="1368000" cy="1368000"/>
          </a:xfrm>
          <a:prstGeom prst="pie">
            <a:avLst>
              <a:gd name="adj1" fmla="val 5412188"/>
              <a:gd name="adj2" fmla="val 1620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22" name="标题 1"/>
          <p:cNvSpPr txBox="1"/>
          <p:nvPr/>
        </p:nvSpPr>
        <p:spPr>
          <a:xfrm>
            <a:off x="9558338" y="3974046"/>
            <a:ext cx="720000" cy="360000"/>
          </a:xfrm>
          <a:prstGeom prst="rect">
            <a:avLst/>
          </a:prstGeom>
          <a:noFill/>
          <a:ln>
            <a:noFill/>
          </a:ln>
          <a:effectLst/>
        </p:spPr>
        <p:txBody>
          <a:bodyPr vert="horz" wrap="square" lIns="0" tIns="0" rIns="0" bIns="0" rtlCol="0" anchor="t"/>
          <a:lstStyle/>
          <a:p>
            <a:pPr algn="ctr"/>
            <a:r>
              <a:rPr kumimoji="1" lang="en-US" altLang="zh-CN" sz="2400">
                <a:ln w="12700">
                  <a:noFill/>
                </a:ln>
                <a:solidFill>
                  <a:schemeClr val="bg1"/>
                </a:solidFill>
                <a:latin typeface="OPPOSans H"/>
                <a:ea typeface="OPPOSans H"/>
                <a:cs typeface="OPPOSans H"/>
              </a:rPr>
              <a:t>05</a:t>
            </a:r>
            <a:endParaRPr kumimoji="1" lang="zh-CN" altLang="en-US"/>
          </a:p>
        </p:txBody>
      </p:sp>
      <p:sp>
        <p:nvSpPr>
          <p:cNvPr id="23" name="标题 1"/>
          <p:cNvSpPr txBox="1"/>
          <p:nvPr/>
        </p:nvSpPr>
        <p:spPr>
          <a:xfrm>
            <a:off x="730962" y="4592735"/>
            <a:ext cx="3060000" cy="1473200"/>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优势：较为直观的对比各系列的数值差异，且较为美观。</a:t>
            </a:r>
            <a:endParaRPr kumimoji="1" lang="zh-CN" altLang="en-US"/>
          </a:p>
        </p:txBody>
      </p:sp>
      <p:sp>
        <p:nvSpPr>
          <p:cNvPr id="24" name="标题 1"/>
          <p:cNvSpPr txBox="1"/>
          <p:nvPr/>
        </p:nvSpPr>
        <p:spPr>
          <a:xfrm>
            <a:off x="4559650" y="4592735"/>
            <a:ext cx="3060000" cy="1473200"/>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缺点：因为半径和面积是平方关系，因而会将数据的比例夸大，不适用于数据差异过大的数据。</a:t>
            </a:r>
            <a:endParaRPr kumimoji="1" lang="zh-CN" altLang="en-US"/>
          </a:p>
        </p:txBody>
      </p:sp>
      <p:sp>
        <p:nvSpPr>
          <p:cNvPr id="25" name="标题 1"/>
          <p:cNvSpPr txBox="1"/>
          <p:nvPr/>
        </p:nvSpPr>
        <p:spPr>
          <a:xfrm>
            <a:off x="8388338" y="4592735"/>
            <a:ext cx="3060000" cy="1473200"/>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其实在Excel中，绘制很多图形都是需要对原始数据做一定的处理，然后结合辅助列来完成最终图形的制作，今天的这个玫瑰图图也不例外。Excel图表里本身是没有南丁格尔玫瑰图这个模板的，但是我们可以用雷达面积图来做，玫瑰图实质就是雷达图的变种。</a:t>
            </a:r>
            <a:endParaRPr kumimoji="1" lang="zh-CN" altLang="en-US"/>
          </a:p>
        </p:txBody>
      </p:sp>
      <p:sp>
        <p:nvSpPr>
          <p:cNvPr id="26"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四、南丁格尔玫瑰图</a:t>
            </a:r>
            <a:endParaRPr kumimoji="1" lang="zh-CN" altLang="en-US"/>
          </a:p>
        </p:txBody>
      </p:sp>
      <p:sp>
        <p:nvSpPr>
          <p:cNvPr id="27"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28"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4ABD122A-9FD4-10EE-51B8-92151A5878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6749" y="2051051"/>
            <a:ext cx="10858499" cy="3829050"/>
          </a:xfrm>
          <a:prstGeom prst="roundRect">
            <a:avLst>
              <a:gd name="adj" fmla="val 3845"/>
            </a:avLst>
          </a:prstGeom>
          <a:gradFill>
            <a:gsLst>
              <a:gs pos="29000">
                <a:schemeClr val="bg1"/>
              </a:gs>
              <a:gs pos="100000">
                <a:schemeClr val="accent1">
                  <a:lumMod val="40000"/>
                  <a:lumOff val="60000"/>
                  <a:alpha val="40000"/>
                </a:schemeClr>
              </a:gs>
            </a:gsLst>
            <a:lin ang="5400000" scaled="0"/>
          </a:gra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657351" y="2994025"/>
            <a:ext cx="3600000" cy="2261361"/>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1、打开excel</a:t>
            </a:r>
            <a:endParaRPr kumimoji="1" lang="zh-CN" altLang="en-US"/>
          </a:p>
        </p:txBody>
      </p:sp>
      <p:sp>
        <p:nvSpPr>
          <p:cNvPr id="6" name="标题 1"/>
          <p:cNvSpPr txBox="1"/>
          <p:nvPr/>
        </p:nvSpPr>
        <p:spPr>
          <a:xfrm>
            <a:off x="1657351" y="4214180"/>
            <a:ext cx="3600000" cy="2261361"/>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2、输入以下水果及其销量数据</a:t>
            </a:r>
            <a:endParaRPr kumimoji="1" lang="zh-CN" altLang="en-US"/>
          </a:p>
        </p:txBody>
      </p:sp>
      <p:sp>
        <p:nvSpPr>
          <p:cNvPr id="7" name="标题 1"/>
          <p:cNvSpPr txBox="1"/>
          <p:nvPr/>
        </p:nvSpPr>
        <p:spPr>
          <a:xfrm>
            <a:off x="1657351" y="2640498"/>
            <a:ext cx="3600000" cy="369332"/>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accent1"/>
                </a:solidFill>
                <a:latin typeface="OPPOSans H"/>
                <a:ea typeface="OPPOSans H"/>
                <a:cs typeface="OPPOSans H"/>
              </a:rPr>
              <a:t>01</a:t>
            </a:r>
            <a:endParaRPr kumimoji="1" lang="zh-CN" altLang="en-US"/>
          </a:p>
        </p:txBody>
      </p:sp>
      <p:sp>
        <p:nvSpPr>
          <p:cNvPr id="8" name="标题 1"/>
          <p:cNvSpPr txBox="1"/>
          <p:nvPr/>
        </p:nvSpPr>
        <p:spPr>
          <a:xfrm>
            <a:off x="1657351" y="3859607"/>
            <a:ext cx="3600000" cy="369332"/>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043195" y="5327386"/>
            <a:ext cx="4320000" cy="360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525248" y="5327386"/>
            <a:ext cx="4320000" cy="360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043195" y="2712358"/>
            <a:ext cx="537956" cy="537956"/>
          </a:xfrm>
          <a:prstGeom prst="flowChartConnector">
            <a:avLst/>
          </a:prstGeom>
          <a:gradFill>
            <a:gsLst>
              <a:gs pos="0">
                <a:schemeClr val="accent1"/>
              </a:gs>
              <a:gs pos="100000">
                <a:schemeClr val="accent1">
                  <a:lumMod val="60000"/>
                  <a:lumOff val="40000"/>
                </a:schemeClr>
              </a:gs>
            </a:gsLst>
            <a:lin ang="16200000" scaled="0"/>
          </a:gradFill>
          <a:ln w="34925" cap="sq">
            <a:solidFill>
              <a:schemeClr val="bg1"/>
            </a:solidFill>
            <a:miter/>
          </a:ln>
          <a:effectLst>
            <a:outerShdw blurRad="63500" sx="102000" sy="102000" algn="ctr" rotWithShape="0">
              <a:schemeClr val="accent1">
                <a:lumMod val="60000"/>
                <a:lumOff val="40000"/>
                <a:alpha val="40000"/>
              </a:schemeClr>
            </a:outerShdw>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1162242" y="2842639"/>
            <a:ext cx="299863" cy="277395"/>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3" name="标题 1"/>
          <p:cNvSpPr txBox="1"/>
          <p:nvPr/>
        </p:nvSpPr>
        <p:spPr>
          <a:xfrm>
            <a:off x="1046271" y="3931467"/>
            <a:ext cx="537956" cy="537956"/>
          </a:xfrm>
          <a:prstGeom prst="flowChartConnector">
            <a:avLst/>
          </a:prstGeom>
          <a:gradFill>
            <a:gsLst>
              <a:gs pos="0">
                <a:schemeClr val="accent1"/>
              </a:gs>
              <a:gs pos="100000">
                <a:schemeClr val="accent1">
                  <a:lumMod val="60000"/>
                  <a:lumOff val="40000"/>
                </a:schemeClr>
              </a:gs>
            </a:gsLst>
            <a:lin ang="16200000" scaled="0"/>
          </a:gradFill>
          <a:ln w="34925" cap="sq">
            <a:solidFill>
              <a:schemeClr val="bg1"/>
            </a:solidFill>
            <a:miter/>
          </a:ln>
          <a:effectLst>
            <a:outerShdw blurRad="63500" sx="102000" sy="102000" algn="ctr" rotWithShape="0">
              <a:schemeClr val="accent1">
                <a:lumMod val="60000"/>
                <a:lumOff val="40000"/>
                <a:alpha val="40000"/>
              </a:schemeClr>
            </a:outerShdw>
          </a:effectLst>
        </p:spPr>
        <p:txBody>
          <a:bodyPr vert="horz" wrap="square" lIns="91440" tIns="45720" rIns="91440" bIns="45720" rtlCol="0" anchor="ctr"/>
          <a:lstStyle/>
          <a:p>
            <a:pPr algn="ctr"/>
            <a:endParaRPr kumimoji="1" lang="zh-CN" altLang="en-US"/>
          </a:p>
        </p:txBody>
      </p:sp>
      <p:sp>
        <p:nvSpPr>
          <p:cNvPr id="14" name="标题 1"/>
          <p:cNvSpPr txBox="1"/>
          <p:nvPr/>
        </p:nvSpPr>
        <p:spPr>
          <a:xfrm>
            <a:off x="1167922" y="4061586"/>
            <a:ext cx="294655" cy="277719"/>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5"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一、数据准备</a:t>
            </a:r>
            <a:endParaRPr kumimoji="1" lang="zh-CN" altLang="en-US"/>
          </a:p>
        </p:txBody>
      </p:sp>
      <p:sp>
        <p:nvSpPr>
          <p:cNvPr id="16"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7"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graphicFrame>
        <p:nvGraphicFramePr>
          <p:cNvPr id="18" name="表格 17">
            <a:extLst>
              <a:ext uri="{FF2B5EF4-FFF2-40B4-BE49-F238E27FC236}">
                <a16:creationId xmlns:a16="http://schemas.microsoft.com/office/drawing/2014/main" id="{E4CF30A9-8934-10F8-797E-80C4FFD69644}"/>
              </a:ext>
            </a:extLst>
          </p:cNvPr>
          <p:cNvGraphicFramePr>
            <a:graphicFrameLocks noGrp="1"/>
          </p:cNvGraphicFramePr>
          <p:nvPr>
            <p:extLst>
              <p:ext uri="{D42A27DB-BD31-4B8C-83A1-F6EECF244321}">
                <p14:modId xmlns:p14="http://schemas.microsoft.com/office/powerpoint/2010/main" val="3179442420"/>
              </p:ext>
            </p:extLst>
          </p:nvPr>
        </p:nvGraphicFramePr>
        <p:xfrm>
          <a:off x="6242353" y="1155138"/>
          <a:ext cx="5104326" cy="5181600"/>
        </p:xfrm>
        <a:graphic>
          <a:graphicData uri="http://schemas.openxmlformats.org/drawingml/2006/table">
            <a:tbl>
              <a:tblPr firstRow="1" bandRow="1">
                <a:tableStyleId>{5C22544A-7EE6-4342-B048-85BDC9FD1C3A}</a:tableStyleId>
              </a:tblPr>
              <a:tblGrid>
                <a:gridCol w="2552163">
                  <a:extLst>
                    <a:ext uri="{9D8B030D-6E8A-4147-A177-3AD203B41FA5}">
                      <a16:colId xmlns:a16="http://schemas.microsoft.com/office/drawing/2014/main" val="1714290188"/>
                    </a:ext>
                  </a:extLst>
                </a:gridCol>
                <a:gridCol w="2552163">
                  <a:extLst>
                    <a:ext uri="{9D8B030D-6E8A-4147-A177-3AD203B41FA5}">
                      <a16:colId xmlns:a16="http://schemas.microsoft.com/office/drawing/2014/main" val="1319813994"/>
                    </a:ext>
                  </a:extLst>
                </a:gridCol>
              </a:tblGrid>
              <a:tr h="184030">
                <a:tc>
                  <a:txBody>
                    <a:bodyPr/>
                    <a:lstStyle/>
                    <a:p>
                      <a:r>
                        <a:rPr lang="zh-CN" altLang="en-US" sz="1400" b="1" dirty="0">
                          <a:effectLst/>
                        </a:rPr>
                        <a:t>水果</a:t>
                      </a:r>
                    </a:p>
                  </a:txBody>
                  <a:tcPr marL="99060" marR="99060" anchor="ctr"/>
                </a:tc>
                <a:tc>
                  <a:txBody>
                    <a:bodyPr/>
                    <a:lstStyle/>
                    <a:p>
                      <a:r>
                        <a:rPr lang="zh-CN" altLang="en-US" sz="1400" b="1">
                          <a:effectLst/>
                        </a:rPr>
                        <a:t>销量</a:t>
                      </a:r>
                    </a:p>
                  </a:txBody>
                  <a:tcPr marL="99060" marR="99060" anchor="ctr"/>
                </a:tc>
                <a:extLst>
                  <a:ext uri="{0D108BD9-81ED-4DB2-BD59-A6C34878D82A}">
                    <a16:rowId xmlns:a16="http://schemas.microsoft.com/office/drawing/2014/main" val="3491748388"/>
                  </a:ext>
                </a:extLst>
              </a:tr>
              <a:tr h="184030">
                <a:tc>
                  <a:txBody>
                    <a:bodyPr/>
                    <a:lstStyle/>
                    <a:p>
                      <a:r>
                        <a:rPr lang="zh-CN" altLang="en-US" sz="1400">
                          <a:effectLst/>
                        </a:rPr>
                        <a:t>榴莲</a:t>
                      </a:r>
                    </a:p>
                  </a:txBody>
                  <a:tcPr marL="99060" marR="99060" anchor="ctr"/>
                </a:tc>
                <a:tc>
                  <a:txBody>
                    <a:bodyPr/>
                    <a:lstStyle/>
                    <a:p>
                      <a:r>
                        <a:rPr lang="en-US" altLang="zh-CN" sz="1400">
                          <a:effectLst/>
                        </a:rPr>
                        <a:t>12.5</a:t>
                      </a:r>
                    </a:p>
                  </a:txBody>
                  <a:tcPr marL="99060" marR="99060" anchor="ctr"/>
                </a:tc>
                <a:extLst>
                  <a:ext uri="{0D108BD9-81ED-4DB2-BD59-A6C34878D82A}">
                    <a16:rowId xmlns:a16="http://schemas.microsoft.com/office/drawing/2014/main" val="3586798378"/>
                  </a:ext>
                </a:extLst>
              </a:tr>
              <a:tr h="184030">
                <a:tc>
                  <a:txBody>
                    <a:bodyPr/>
                    <a:lstStyle/>
                    <a:p>
                      <a:r>
                        <a:rPr lang="zh-CN" altLang="en-US" sz="1400">
                          <a:effectLst/>
                        </a:rPr>
                        <a:t>火龙果</a:t>
                      </a:r>
                    </a:p>
                  </a:txBody>
                  <a:tcPr marL="99060" marR="99060" anchor="ctr"/>
                </a:tc>
                <a:tc>
                  <a:txBody>
                    <a:bodyPr/>
                    <a:lstStyle/>
                    <a:p>
                      <a:r>
                        <a:rPr lang="en-US" altLang="zh-CN" sz="1400">
                          <a:effectLst/>
                        </a:rPr>
                        <a:t>12</a:t>
                      </a:r>
                    </a:p>
                  </a:txBody>
                  <a:tcPr marL="99060" marR="99060" anchor="ctr"/>
                </a:tc>
                <a:extLst>
                  <a:ext uri="{0D108BD9-81ED-4DB2-BD59-A6C34878D82A}">
                    <a16:rowId xmlns:a16="http://schemas.microsoft.com/office/drawing/2014/main" val="695243957"/>
                  </a:ext>
                </a:extLst>
              </a:tr>
              <a:tr h="184030">
                <a:tc>
                  <a:txBody>
                    <a:bodyPr/>
                    <a:lstStyle/>
                    <a:p>
                      <a:r>
                        <a:rPr lang="zh-CN" altLang="en-US" sz="1400">
                          <a:effectLst/>
                        </a:rPr>
                        <a:t>荔枝</a:t>
                      </a:r>
                    </a:p>
                  </a:txBody>
                  <a:tcPr marL="99060" marR="99060" anchor="ctr"/>
                </a:tc>
                <a:tc>
                  <a:txBody>
                    <a:bodyPr/>
                    <a:lstStyle/>
                    <a:p>
                      <a:r>
                        <a:rPr lang="en-US" altLang="zh-CN" sz="1400">
                          <a:effectLst/>
                        </a:rPr>
                        <a:t>11.5</a:t>
                      </a:r>
                    </a:p>
                  </a:txBody>
                  <a:tcPr marL="99060" marR="99060" anchor="ctr"/>
                </a:tc>
                <a:extLst>
                  <a:ext uri="{0D108BD9-81ED-4DB2-BD59-A6C34878D82A}">
                    <a16:rowId xmlns:a16="http://schemas.microsoft.com/office/drawing/2014/main" val="596433757"/>
                  </a:ext>
                </a:extLst>
              </a:tr>
              <a:tr h="184030">
                <a:tc>
                  <a:txBody>
                    <a:bodyPr/>
                    <a:lstStyle/>
                    <a:p>
                      <a:r>
                        <a:rPr lang="zh-CN" altLang="en-US" sz="1400">
                          <a:effectLst/>
                        </a:rPr>
                        <a:t>菠萝</a:t>
                      </a:r>
                    </a:p>
                  </a:txBody>
                  <a:tcPr marL="99060" marR="99060" anchor="ctr"/>
                </a:tc>
                <a:tc>
                  <a:txBody>
                    <a:bodyPr/>
                    <a:lstStyle/>
                    <a:p>
                      <a:r>
                        <a:rPr lang="en-US" altLang="zh-CN" sz="1400">
                          <a:effectLst/>
                        </a:rPr>
                        <a:t>11</a:t>
                      </a:r>
                    </a:p>
                  </a:txBody>
                  <a:tcPr marL="99060" marR="99060" anchor="ctr"/>
                </a:tc>
                <a:extLst>
                  <a:ext uri="{0D108BD9-81ED-4DB2-BD59-A6C34878D82A}">
                    <a16:rowId xmlns:a16="http://schemas.microsoft.com/office/drawing/2014/main" val="2989795872"/>
                  </a:ext>
                </a:extLst>
              </a:tr>
              <a:tr h="184030">
                <a:tc>
                  <a:txBody>
                    <a:bodyPr/>
                    <a:lstStyle/>
                    <a:p>
                      <a:r>
                        <a:rPr lang="zh-CN" altLang="en-US" sz="1400">
                          <a:effectLst/>
                        </a:rPr>
                        <a:t>葡萄</a:t>
                      </a:r>
                    </a:p>
                  </a:txBody>
                  <a:tcPr marL="99060" marR="99060" anchor="ctr"/>
                </a:tc>
                <a:tc>
                  <a:txBody>
                    <a:bodyPr/>
                    <a:lstStyle/>
                    <a:p>
                      <a:r>
                        <a:rPr lang="en-US" altLang="zh-CN" sz="1400">
                          <a:effectLst/>
                        </a:rPr>
                        <a:t>10.5</a:t>
                      </a:r>
                    </a:p>
                  </a:txBody>
                  <a:tcPr marL="99060" marR="99060" anchor="ctr"/>
                </a:tc>
                <a:extLst>
                  <a:ext uri="{0D108BD9-81ED-4DB2-BD59-A6C34878D82A}">
                    <a16:rowId xmlns:a16="http://schemas.microsoft.com/office/drawing/2014/main" val="4266056345"/>
                  </a:ext>
                </a:extLst>
              </a:tr>
              <a:tr h="184030">
                <a:tc>
                  <a:txBody>
                    <a:bodyPr/>
                    <a:lstStyle/>
                    <a:p>
                      <a:r>
                        <a:rPr lang="zh-CN" altLang="en-US" sz="1400">
                          <a:effectLst/>
                        </a:rPr>
                        <a:t>香蕉</a:t>
                      </a:r>
                    </a:p>
                  </a:txBody>
                  <a:tcPr marL="99060" marR="99060" anchor="ctr"/>
                </a:tc>
                <a:tc>
                  <a:txBody>
                    <a:bodyPr/>
                    <a:lstStyle/>
                    <a:p>
                      <a:r>
                        <a:rPr lang="en-US" altLang="zh-CN" sz="1400">
                          <a:effectLst/>
                        </a:rPr>
                        <a:t>10</a:t>
                      </a:r>
                    </a:p>
                  </a:txBody>
                  <a:tcPr marL="99060" marR="99060" anchor="ctr"/>
                </a:tc>
                <a:extLst>
                  <a:ext uri="{0D108BD9-81ED-4DB2-BD59-A6C34878D82A}">
                    <a16:rowId xmlns:a16="http://schemas.microsoft.com/office/drawing/2014/main" val="3208900584"/>
                  </a:ext>
                </a:extLst>
              </a:tr>
              <a:tr h="184030">
                <a:tc>
                  <a:txBody>
                    <a:bodyPr/>
                    <a:lstStyle/>
                    <a:p>
                      <a:r>
                        <a:rPr lang="zh-CN" altLang="en-US" sz="1400">
                          <a:effectLst/>
                        </a:rPr>
                        <a:t>桃子</a:t>
                      </a:r>
                    </a:p>
                  </a:txBody>
                  <a:tcPr marL="99060" marR="99060" anchor="ctr"/>
                </a:tc>
                <a:tc>
                  <a:txBody>
                    <a:bodyPr/>
                    <a:lstStyle/>
                    <a:p>
                      <a:r>
                        <a:rPr lang="en-US" altLang="zh-CN" sz="1400">
                          <a:effectLst/>
                        </a:rPr>
                        <a:t>9.5</a:t>
                      </a:r>
                    </a:p>
                  </a:txBody>
                  <a:tcPr marL="99060" marR="99060" anchor="ctr"/>
                </a:tc>
                <a:extLst>
                  <a:ext uri="{0D108BD9-81ED-4DB2-BD59-A6C34878D82A}">
                    <a16:rowId xmlns:a16="http://schemas.microsoft.com/office/drawing/2014/main" val="3748399461"/>
                  </a:ext>
                </a:extLst>
              </a:tr>
              <a:tr h="184030">
                <a:tc>
                  <a:txBody>
                    <a:bodyPr/>
                    <a:lstStyle/>
                    <a:p>
                      <a:r>
                        <a:rPr lang="zh-CN" altLang="en-US" sz="1400">
                          <a:effectLst/>
                        </a:rPr>
                        <a:t>梨子</a:t>
                      </a:r>
                    </a:p>
                  </a:txBody>
                  <a:tcPr marL="99060" marR="99060" anchor="ctr"/>
                </a:tc>
                <a:tc>
                  <a:txBody>
                    <a:bodyPr/>
                    <a:lstStyle/>
                    <a:p>
                      <a:r>
                        <a:rPr lang="en-US" altLang="zh-CN" sz="1400">
                          <a:effectLst/>
                        </a:rPr>
                        <a:t>9</a:t>
                      </a:r>
                    </a:p>
                  </a:txBody>
                  <a:tcPr marL="99060" marR="99060" anchor="ctr"/>
                </a:tc>
                <a:extLst>
                  <a:ext uri="{0D108BD9-81ED-4DB2-BD59-A6C34878D82A}">
                    <a16:rowId xmlns:a16="http://schemas.microsoft.com/office/drawing/2014/main" val="2297518709"/>
                  </a:ext>
                </a:extLst>
              </a:tr>
              <a:tr h="184030">
                <a:tc>
                  <a:txBody>
                    <a:bodyPr/>
                    <a:lstStyle/>
                    <a:p>
                      <a:r>
                        <a:rPr lang="zh-CN" altLang="en-US" sz="1400">
                          <a:effectLst/>
                        </a:rPr>
                        <a:t>李子</a:t>
                      </a:r>
                    </a:p>
                  </a:txBody>
                  <a:tcPr marL="99060" marR="99060" anchor="ctr"/>
                </a:tc>
                <a:tc>
                  <a:txBody>
                    <a:bodyPr/>
                    <a:lstStyle/>
                    <a:p>
                      <a:r>
                        <a:rPr lang="en-US" altLang="zh-CN" sz="1400">
                          <a:effectLst/>
                        </a:rPr>
                        <a:t>8.5</a:t>
                      </a:r>
                    </a:p>
                  </a:txBody>
                  <a:tcPr marL="99060" marR="99060" anchor="ctr"/>
                </a:tc>
                <a:extLst>
                  <a:ext uri="{0D108BD9-81ED-4DB2-BD59-A6C34878D82A}">
                    <a16:rowId xmlns:a16="http://schemas.microsoft.com/office/drawing/2014/main" val="3138966637"/>
                  </a:ext>
                </a:extLst>
              </a:tr>
              <a:tr h="184030">
                <a:tc>
                  <a:txBody>
                    <a:bodyPr/>
                    <a:lstStyle/>
                    <a:p>
                      <a:r>
                        <a:rPr lang="zh-CN" altLang="en-US" sz="1400">
                          <a:effectLst/>
                        </a:rPr>
                        <a:t>苹果</a:t>
                      </a:r>
                    </a:p>
                  </a:txBody>
                  <a:tcPr marL="99060" marR="99060" anchor="ctr"/>
                </a:tc>
                <a:tc>
                  <a:txBody>
                    <a:bodyPr/>
                    <a:lstStyle/>
                    <a:p>
                      <a:r>
                        <a:rPr lang="en-US" altLang="zh-CN" sz="1400">
                          <a:effectLst/>
                        </a:rPr>
                        <a:t>8</a:t>
                      </a:r>
                    </a:p>
                  </a:txBody>
                  <a:tcPr marL="99060" marR="99060" anchor="ctr"/>
                </a:tc>
                <a:extLst>
                  <a:ext uri="{0D108BD9-81ED-4DB2-BD59-A6C34878D82A}">
                    <a16:rowId xmlns:a16="http://schemas.microsoft.com/office/drawing/2014/main" val="3872399510"/>
                  </a:ext>
                </a:extLst>
              </a:tr>
              <a:tr h="184030">
                <a:tc>
                  <a:txBody>
                    <a:bodyPr/>
                    <a:lstStyle/>
                    <a:p>
                      <a:r>
                        <a:rPr lang="zh-CN" altLang="en-US" sz="1400">
                          <a:effectLst/>
                        </a:rPr>
                        <a:t>西瓜</a:t>
                      </a:r>
                    </a:p>
                  </a:txBody>
                  <a:tcPr marL="99060" marR="99060" anchor="ctr"/>
                </a:tc>
                <a:tc>
                  <a:txBody>
                    <a:bodyPr/>
                    <a:lstStyle/>
                    <a:p>
                      <a:r>
                        <a:rPr lang="en-US" altLang="zh-CN" sz="1400">
                          <a:effectLst/>
                        </a:rPr>
                        <a:t>7.5</a:t>
                      </a:r>
                    </a:p>
                  </a:txBody>
                  <a:tcPr marL="99060" marR="99060" anchor="ctr"/>
                </a:tc>
                <a:extLst>
                  <a:ext uri="{0D108BD9-81ED-4DB2-BD59-A6C34878D82A}">
                    <a16:rowId xmlns:a16="http://schemas.microsoft.com/office/drawing/2014/main" val="2796562840"/>
                  </a:ext>
                </a:extLst>
              </a:tr>
              <a:tr h="184030">
                <a:tc>
                  <a:txBody>
                    <a:bodyPr/>
                    <a:lstStyle/>
                    <a:p>
                      <a:r>
                        <a:rPr lang="zh-CN" altLang="en-US" sz="1400">
                          <a:effectLst/>
                        </a:rPr>
                        <a:t>哈密瓜</a:t>
                      </a:r>
                    </a:p>
                  </a:txBody>
                  <a:tcPr marL="99060" marR="99060" anchor="ctr"/>
                </a:tc>
                <a:tc>
                  <a:txBody>
                    <a:bodyPr/>
                    <a:lstStyle/>
                    <a:p>
                      <a:r>
                        <a:rPr lang="en-US" altLang="zh-CN" sz="1400">
                          <a:effectLst/>
                        </a:rPr>
                        <a:t>7</a:t>
                      </a:r>
                    </a:p>
                  </a:txBody>
                  <a:tcPr marL="99060" marR="99060" anchor="ctr"/>
                </a:tc>
                <a:extLst>
                  <a:ext uri="{0D108BD9-81ED-4DB2-BD59-A6C34878D82A}">
                    <a16:rowId xmlns:a16="http://schemas.microsoft.com/office/drawing/2014/main" val="203980531"/>
                  </a:ext>
                </a:extLst>
              </a:tr>
              <a:tr h="184030">
                <a:tc>
                  <a:txBody>
                    <a:bodyPr/>
                    <a:lstStyle/>
                    <a:p>
                      <a:r>
                        <a:rPr lang="zh-CN" altLang="en-US" sz="1400">
                          <a:effectLst/>
                        </a:rPr>
                        <a:t>山竹</a:t>
                      </a:r>
                    </a:p>
                  </a:txBody>
                  <a:tcPr marL="99060" marR="99060" anchor="ctr"/>
                </a:tc>
                <a:tc>
                  <a:txBody>
                    <a:bodyPr/>
                    <a:lstStyle/>
                    <a:p>
                      <a:r>
                        <a:rPr lang="en-US" altLang="zh-CN" sz="1400">
                          <a:effectLst/>
                        </a:rPr>
                        <a:t>6.5</a:t>
                      </a:r>
                    </a:p>
                  </a:txBody>
                  <a:tcPr marL="99060" marR="99060" anchor="ctr"/>
                </a:tc>
                <a:extLst>
                  <a:ext uri="{0D108BD9-81ED-4DB2-BD59-A6C34878D82A}">
                    <a16:rowId xmlns:a16="http://schemas.microsoft.com/office/drawing/2014/main" val="1963272921"/>
                  </a:ext>
                </a:extLst>
              </a:tr>
              <a:tr h="184030">
                <a:tc>
                  <a:txBody>
                    <a:bodyPr/>
                    <a:lstStyle/>
                    <a:p>
                      <a:r>
                        <a:rPr lang="zh-CN" altLang="en-US" sz="1400">
                          <a:effectLst/>
                        </a:rPr>
                        <a:t>樱桃</a:t>
                      </a:r>
                    </a:p>
                  </a:txBody>
                  <a:tcPr marL="99060" marR="99060" anchor="ctr"/>
                </a:tc>
                <a:tc>
                  <a:txBody>
                    <a:bodyPr/>
                    <a:lstStyle/>
                    <a:p>
                      <a:r>
                        <a:rPr lang="en-US" altLang="zh-CN" sz="1400">
                          <a:effectLst/>
                        </a:rPr>
                        <a:t>6</a:t>
                      </a:r>
                    </a:p>
                  </a:txBody>
                  <a:tcPr marL="99060" marR="99060" anchor="ctr"/>
                </a:tc>
                <a:extLst>
                  <a:ext uri="{0D108BD9-81ED-4DB2-BD59-A6C34878D82A}">
                    <a16:rowId xmlns:a16="http://schemas.microsoft.com/office/drawing/2014/main" val="3370174014"/>
                  </a:ext>
                </a:extLst>
              </a:tr>
              <a:tr h="184030">
                <a:tc>
                  <a:txBody>
                    <a:bodyPr/>
                    <a:lstStyle/>
                    <a:p>
                      <a:r>
                        <a:rPr lang="zh-CN" altLang="en-US" sz="1400">
                          <a:effectLst/>
                        </a:rPr>
                        <a:t>丑橘</a:t>
                      </a:r>
                    </a:p>
                  </a:txBody>
                  <a:tcPr marL="99060" marR="99060" anchor="ctr"/>
                </a:tc>
                <a:tc>
                  <a:txBody>
                    <a:bodyPr/>
                    <a:lstStyle/>
                    <a:p>
                      <a:r>
                        <a:rPr lang="en-US" altLang="zh-CN" sz="1400">
                          <a:effectLst/>
                        </a:rPr>
                        <a:t>5.5</a:t>
                      </a:r>
                    </a:p>
                  </a:txBody>
                  <a:tcPr marL="99060" marR="99060" anchor="ctr"/>
                </a:tc>
                <a:extLst>
                  <a:ext uri="{0D108BD9-81ED-4DB2-BD59-A6C34878D82A}">
                    <a16:rowId xmlns:a16="http://schemas.microsoft.com/office/drawing/2014/main" val="1307311500"/>
                  </a:ext>
                </a:extLst>
              </a:tr>
              <a:tr h="184030">
                <a:tc>
                  <a:txBody>
                    <a:bodyPr/>
                    <a:lstStyle/>
                    <a:p>
                      <a:r>
                        <a:rPr lang="zh-CN" altLang="en-US" sz="1400">
                          <a:effectLst/>
                        </a:rPr>
                        <a:t>草莓</a:t>
                      </a:r>
                    </a:p>
                  </a:txBody>
                  <a:tcPr marL="99060" marR="99060" anchor="ctr"/>
                </a:tc>
                <a:tc>
                  <a:txBody>
                    <a:bodyPr/>
                    <a:lstStyle/>
                    <a:p>
                      <a:r>
                        <a:rPr lang="en-US" altLang="zh-CN" sz="1400" dirty="0">
                          <a:effectLst/>
                        </a:rPr>
                        <a:t>5</a:t>
                      </a:r>
                    </a:p>
                  </a:txBody>
                  <a:tcPr marL="99060" marR="99060" anchor="ctr"/>
                </a:tc>
                <a:extLst>
                  <a:ext uri="{0D108BD9-81ED-4DB2-BD59-A6C34878D82A}">
                    <a16:rowId xmlns:a16="http://schemas.microsoft.com/office/drawing/2014/main" val="37390589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7306640" flipH="1">
            <a:off x="9307755" y="4289150"/>
            <a:ext cx="550050" cy="875588"/>
          </a:xfrm>
          <a:prstGeom prst="rtTriangle">
            <a:avLst/>
          </a:prstGeom>
          <a:solidFill>
            <a:schemeClr val="accent1">
              <a:lumMod val="5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4293360">
            <a:off x="2334193" y="4289149"/>
            <a:ext cx="550050" cy="875590"/>
          </a:xfrm>
          <a:prstGeom prst="rtTriangle">
            <a:avLst/>
          </a:prstGeom>
          <a:solidFill>
            <a:schemeClr val="accent1">
              <a:lumMod val="5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561956" y="1290669"/>
            <a:ext cx="7068088" cy="4486549"/>
          </a:xfrm>
          <a:prstGeom prst="roundRect">
            <a:avLst>
              <a:gd name="adj" fmla="val 3655"/>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106902" y="4595680"/>
            <a:ext cx="7978196" cy="1292019"/>
          </a:xfrm>
          <a:custGeom>
            <a:avLst/>
            <a:gdLst>
              <a:gd name="connsiteX0" fmla="*/ 0 w 4226504"/>
              <a:gd name="connsiteY0" fmla="*/ 0 h 1151328"/>
              <a:gd name="connsiteX1" fmla="*/ 49676 w 4226504"/>
              <a:gd name="connsiteY1" fmla="*/ 14539 h 1151328"/>
              <a:gd name="connsiteX2" fmla="*/ 2119602 w 4226504"/>
              <a:gd name="connsiteY2" fmla="*/ 210229 h 1151328"/>
              <a:gd name="connsiteX3" fmla="*/ 4189528 w 4226504"/>
              <a:gd name="connsiteY3" fmla="*/ 14539 h 1151328"/>
              <a:gd name="connsiteX4" fmla="*/ 4226504 w 4226504"/>
              <a:gd name="connsiteY4" fmla="*/ 3717 h 1151328"/>
              <a:gd name="connsiteX5" fmla="*/ 4226504 w 4226504"/>
              <a:gd name="connsiteY5" fmla="*/ 1100830 h 1151328"/>
              <a:gd name="connsiteX6" fmla="*/ 4176006 w 4226504"/>
              <a:gd name="connsiteY6" fmla="*/ 1151328 h 1151328"/>
              <a:gd name="connsiteX7" fmla="*/ 50498 w 4226504"/>
              <a:gd name="connsiteY7" fmla="*/ 1151328 h 1151328"/>
              <a:gd name="connsiteX8" fmla="*/ 0 w 4226504"/>
              <a:gd name="connsiteY8" fmla="*/ 1100830 h 1151328"/>
              <a:gd name="connsiteX9" fmla="*/ 0 w 4226504"/>
              <a:gd name="connsiteY9" fmla="*/ 0 h 1151328"/>
            </a:gdLst>
            <a:ahLst/>
            <a:cxnLst/>
            <a:rect l="l" t="t" r="r" b="b"/>
            <a:pathLst>
              <a:path w="4226504" h="1151328">
                <a:moveTo>
                  <a:pt x="0" y="0"/>
                </a:moveTo>
                <a:lnTo>
                  <a:pt x="49676" y="14539"/>
                </a:lnTo>
                <a:cubicBezTo>
                  <a:pt x="498270" y="132605"/>
                  <a:pt x="1257953" y="210229"/>
                  <a:pt x="2119602" y="210229"/>
                </a:cubicBezTo>
                <a:cubicBezTo>
                  <a:pt x="2981251" y="210229"/>
                  <a:pt x="3740935" y="132605"/>
                  <a:pt x="4189528" y="14539"/>
                </a:cubicBezTo>
                <a:lnTo>
                  <a:pt x="4226504" y="3717"/>
                </a:lnTo>
                <a:lnTo>
                  <a:pt x="4226504" y="1100830"/>
                </a:lnTo>
                <a:cubicBezTo>
                  <a:pt x="4226504" y="1128719"/>
                  <a:pt x="4203895" y="1151328"/>
                  <a:pt x="4176006" y="1151328"/>
                </a:cubicBezTo>
                <a:lnTo>
                  <a:pt x="50498" y="1151328"/>
                </a:lnTo>
                <a:cubicBezTo>
                  <a:pt x="22609" y="1151328"/>
                  <a:pt x="0" y="1128719"/>
                  <a:pt x="0" y="1100830"/>
                </a:cubicBezTo>
                <a:lnTo>
                  <a:pt x="0" y="0"/>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2907818" y="1917963"/>
            <a:ext cx="6400338" cy="2006615"/>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1、首先，我们要清楚雷达图其实就是一个360的圆，也就是360°。而水果种类数可以利用counta()函数，来计算出来。那么最终每一个种类占据的角度值为360/16=22.5°。</a:t>
            </a:r>
            <a:endParaRPr kumimoji="1" lang="zh-CN" altLang="en-US"/>
          </a:p>
        </p:txBody>
      </p:sp>
      <p:sp>
        <p:nvSpPr>
          <p:cNvPr id="9" name="标题 1"/>
          <p:cNvSpPr txBox="1"/>
          <p:nvPr/>
        </p:nvSpPr>
        <p:spPr>
          <a:xfrm>
            <a:off x="5679618" y="1633340"/>
            <a:ext cx="856738" cy="51306"/>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5510874" y="4226866"/>
            <a:ext cx="1170254" cy="1170252"/>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5684401" y="4412585"/>
            <a:ext cx="823200" cy="798815"/>
          </a:xfrm>
          <a:prstGeom prst="rect">
            <a:avLst/>
          </a:prstGeom>
          <a:noFill/>
          <a:ln>
            <a:noFill/>
          </a:ln>
        </p:spPr>
        <p:txBody>
          <a:bodyPr vert="horz" wrap="square" lIns="0" tIns="0" rIns="0" bIns="0" rtlCol="0" anchor="t"/>
          <a:lstStyle/>
          <a:p>
            <a:pPr algn="ctr"/>
            <a:endParaRPr kumimoji="1" lang="zh-CN" altLang="en-US"/>
          </a:p>
        </p:txBody>
      </p:sp>
      <p:sp>
        <p:nvSpPr>
          <p:cNvPr id="12"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3"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4"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6" name="图片 15">
            <a:extLst>
              <a:ext uri="{FF2B5EF4-FFF2-40B4-BE49-F238E27FC236}">
                <a16:creationId xmlns:a16="http://schemas.microsoft.com/office/drawing/2014/main" id="{134C5A47-E81B-A87C-CF9F-9B00E6EB60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8192" y="2744207"/>
            <a:ext cx="5494655" cy="3688796"/>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016888" y="1430334"/>
            <a:ext cx="9751825" cy="2079945"/>
          </a:xfrm>
          <a:prstGeom prst="rect">
            <a:avLst/>
          </a:prstGeom>
          <a:noFill/>
          <a:ln>
            <a:noFill/>
          </a:ln>
        </p:spPr>
        <p:txBody>
          <a:bodyPr vert="horz" wrap="square" lIns="91440" tIns="45720" rIns="91440" bIns="45720" rtlCol="0" anchor="t"/>
          <a:lstStyle/>
          <a:p>
            <a:pPr algn="ctr"/>
            <a:r>
              <a:rPr kumimoji="1" lang="en-US" altLang="zh-CN" sz="1400" dirty="0">
                <a:ln w="12700">
                  <a:noFill/>
                </a:ln>
                <a:solidFill>
                  <a:schemeClr val="tx1">
                    <a:lumMod val="85000"/>
                    <a:lumOff val="15000"/>
                  </a:schemeClr>
                </a:solidFill>
                <a:latin typeface="Source Han Sans"/>
                <a:ea typeface="Source Han Sans"/>
                <a:cs typeface="Source Han Sans"/>
              </a:rPr>
              <a:t>2、其次，我们要填充一个360°的数字序列，具体这个序列有什么用呢？接着往下看。</a:t>
            </a:r>
            <a:endParaRPr kumimoji="1" lang="zh-CN" altLang="en-US" dirty="0"/>
          </a:p>
        </p:txBody>
      </p:sp>
      <p:sp>
        <p:nvSpPr>
          <p:cNvPr id="8"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9"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0"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2" name="图片 11">
            <a:extLst>
              <a:ext uri="{FF2B5EF4-FFF2-40B4-BE49-F238E27FC236}">
                <a16:creationId xmlns:a16="http://schemas.microsoft.com/office/drawing/2014/main" id="{B3327B51-4C7D-37C7-1EAB-0DCCEF1724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698" y="2108366"/>
            <a:ext cx="6020623" cy="3388967"/>
          </a:xfrm>
          <a:prstGeom prst="rect">
            <a:avLst/>
          </a:prstGeom>
        </p:spPr>
      </p:pic>
      <p:pic>
        <p:nvPicPr>
          <p:cNvPr id="14" name="图片 13">
            <a:extLst>
              <a:ext uri="{FF2B5EF4-FFF2-40B4-BE49-F238E27FC236}">
                <a16:creationId xmlns:a16="http://schemas.microsoft.com/office/drawing/2014/main" id="{8C85B12C-194F-FE0D-C9BD-FDC624D0C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16000" y="3510279"/>
            <a:ext cx="7771302" cy="299273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0800000">
            <a:off x="1387389" y="1681351"/>
            <a:ext cx="4230892" cy="3780000"/>
          </a:xfrm>
          <a:custGeom>
            <a:avLst/>
            <a:gdLst>
              <a:gd name="connsiteX0" fmla="*/ 5240153 w 7498005"/>
              <a:gd name="connsiteY0" fmla="*/ 0 h 6698932"/>
              <a:gd name="connsiteX1" fmla="*/ 2257875 w 7498005"/>
              <a:gd name="connsiteY1" fmla="*/ 0 h 6698932"/>
              <a:gd name="connsiteX2" fmla="*/ 1593887 w 7498005"/>
              <a:gd name="connsiteY2" fmla="*/ 383381 h 6698932"/>
              <a:gd name="connsiteX3" fmla="*/ 102653 w 7498005"/>
              <a:gd name="connsiteY3" fmla="*/ 2966085 h 6698932"/>
              <a:gd name="connsiteX4" fmla="*/ 102653 w 7498005"/>
              <a:gd name="connsiteY4" fmla="*/ 3732848 h 6698932"/>
              <a:gd name="connsiteX5" fmla="*/ 1593887 w 7498005"/>
              <a:gd name="connsiteY5" fmla="*/ 6315551 h 6698932"/>
              <a:gd name="connsiteX6" fmla="*/ 2257875 w 7498005"/>
              <a:gd name="connsiteY6" fmla="*/ 6698933 h 6698932"/>
              <a:gd name="connsiteX7" fmla="*/ 5240153 w 7498005"/>
              <a:gd name="connsiteY7" fmla="*/ 6698933 h 6698932"/>
              <a:gd name="connsiteX8" fmla="*/ 5904140 w 7498005"/>
              <a:gd name="connsiteY8" fmla="*/ 6315551 h 6698932"/>
              <a:gd name="connsiteX9" fmla="*/ 7395279 w 7498005"/>
              <a:gd name="connsiteY9" fmla="*/ 3732848 h 6698932"/>
              <a:gd name="connsiteX10" fmla="*/ 7395279 w 7498005"/>
              <a:gd name="connsiteY10" fmla="*/ 2966085 h 6698932"/>
              <a:gd name="connsiteX11" fmla="*/ 5904140 w 7498005"/>
              <a:gd name="connsiteY11" fmla="*/ 383381 h 6698932"/>
              <a:gd name="connsiteX12" fmla="*/ 5240153 w 7498005"/>
              <a:gd name="connsiteY12" fmla="*/ 0 h 6698932"/>
            </a:gdLst>
            <a:ahLst/>
            <a:cxnLst/>
            <a:rect l="l" t="t" r="r" b="b"/>
            <a:pathLst>
              <a:path w="7498005" h="6698932">
                <a:moveTo>
                  <a:pt x="5240153" y="0"/>
                </a:moveTo>
                <a:lnTo>
                  <a:pt x="2257875" y="0"/>
                </a:lnTo>
                <a:cubicBezTo>
                  <a:pt x="1983945" y="-2"/>
                  <a:pt x="1730838" y="146145"/>
                  <a:pt x="1593887" y="383381"/>
                </a:cubicBezTo>
                <a:lnTo>
                  <a:pt x="102653" y="2966085"/>
                </a:lnTo>
                <a:cubicBezTo>
                  <a:pt x="-34218" y="3203353"/>
                  <a:pt x="-34218" y="3495580"/>
                  <a:pt x="102653" y="3732848"/>
                </a:cubicBezTo>
                <a:lnTo>
                  <a:pt x="1593887" y="6315551"/>
                </a:lnTo>
                <a:cubicBezTo>
                  <a:pt x="1730838" y="6552790"/>
                  <a:pt x="1983945" y="6698933"/>
                  <a:pt x="2257875" y="6698933"/>
                </a:cubicBezTo>
                <a:lnTo>
                  <a:pt x="5240153" y="6698933"/>
                </a:lnTo>
                <a:cubicBezTo>
                  <a:pt x="5514082" y="6698933"/>
                  <a:pt x="5767190" y="6552790"/>
                  <a:pt x="5904140" y="6315551"/>
                </a:cubicBezTo>
                <a:lnTo>
                  <a:pt x="7395279" y="3732848"/>
                </a:lnTo>
                <a:cubicBezTo>
                  <a:pt x="7532248" y="3495609"/>
                  <a:pt x="7532248" y="3203324"/>
                  <a:pt x="7395279" y="2966085"/>
                </a:cubicBezTo>
                <a:lnTo>
                  <a:pt x="5904140" y="383381"/>
                </a:lnTo>
                <a:cubicBezTo>
                  <a:pt x="5767190" y="146145"/>
                  <a:pt x="5514082" y="-2"/>
                  <a:pt x="5240153" y="0"/>
                </a:cubicBezTo>
                <a:close/>
              </a:path>
            </a:pathLst>
          </a:custGeom>
          <a:noFill/>
          <a:ln w="9525" cap="flat">
            <a:solidFill>
              <a:schemeClr val="bg1">
                <a:lumMod val="85000"/>
              </a:schemeClr>
            </a:solidFill>
            <a:miter/>
          </a:ln>
          <a:effectLst/>
        </p:spPr>
        <p:txBody>
          <a:bodyPr vert="horz" wrap="square" lIns="91440" tIns="45720" rIns="91440" bIns="45720" rtlCol="0" anchor="ctr"/>
          <a:lstStyle/>
          <a:p>
            <a:pPr algn="l"/>
            <a:endParaRPr kumimoji="1" lang="zh-CN" altLang="en-US"/>
          </a:p>
        </p:txBody>
      </p:sp>
      <p:sp>
        <p:nvSpPr>
          <p:cNvPr id="5" name="标题 1"/>
          <p:cNvSpPr txBox="1"/>
          <p:nvPr/>
        </p:nvSpPr>
        <p:spPr>
          <a:xfrm rot="10800000">
            <a:off x="1528420" y="1807351"/>
            <a:ext cx="3948830" cy="3528000"/>
          </a:xfrm>
          <a:custGeom>
            <a:avLst/>
            <a:gdLst>
              <a:gd name="connsiteX0" fmla="*/ 5240153 w 7498005"/>
              <a:gd name="connsiteY0" fmla="*/ 0 h 6698932"/>
              <a:gd name="connsiteX1" fmla="*/ 2257875 w 7498005"/>
              <a:gd name="connsiteY1" fmla="*/ 0 h 6698932"/>
              <a:gd name="connsiteX2" fmla="*/ 1593887 w 7498005"/>
              <a:gd name="connsiteY2" fmla="*/ 383381 h 6698932"/>
              <a:gd name="connsiteX3" fmla="*/ 102653 w 7498005"/>
              <a:gd name="connsiteY3" fmla="*/ 2966085 h 6698932"/>
              <a:gd name="connsiteX4" fmla="*/ 102653 w 7498005"/>
              <a:gd name="connsiteY4" fmla="*/ 3732848 h 6698932"/>
              <a:gd name="connsiteX5" fmla="*/ 1593887 w 7498005"/>
              <a:gd name="connsiteY5" fmla="*/ 6315551 h 6698932"/>
              <a:gd name="connsiteX6" fmla="*/ 2257875 w 7498005"/>
              <a:gd name="connsiteY6" fmla="*/ 6698933 h 6698932"/>
              <a:gd name="connsiteX7" fmla="*/ 5240153 w 7498005"/>
              <a:gd name="connsiteY7" fmla="*/ 6698933 h 6698932"/>
              <a:gd name="connsiteX8" fmla="*/ 5904140 w 7498005"/>
              <a:gd name="connsiteY8" fmla="*/ 6315551 h 6698932"/>
              <a:gd name="connsiteX9" fmla="*/ 7395279 w 7498005"/>
              <a:gd name="connsiteY9" fmla="*/ 3732848 h 6698932"/>
              <a:gd name="connsiteX10" fmla="*/ 7395279 w 7498005"/>
              <a:gd name="connsiteY10" fmla="*/ 2966085 h 6698932"/>
              <a:gd name="connsiteX11" fmla="*/ 5904140 w 7498005"/>
              <a:gd name="connsiteY11" fmla="*/ 383381 h 6698932"/>
              <a:gd name="connsiteX12" fmla="*/ 5240153 w 7498005"/>
              <a:gd name="connsiteY12" fmla="*/ 0 h 6698932"/>
            </a:gdLst>
            <a:ahLst/>
            <a:cxnLst/>
            <a:rect l="l" t="t" r="r" b="b"/>
            <a:pathLst>
              <a:path w="7498005" h="6698932">
                <a:moveTo>
                  <a:pt x="5240153" y="0"/>
                </a:moveTo>
                <a:lnTo>
                  <a:pt x="2257875" y="0"/>
                </a:lnTo>
                <a:cubicBezTo>
                  <a:pt x="1983945" y="-2"/>
                  <a:pt x="1730838" y="146145"/>
                  <a:pt x="1593887" y="383381"/>
                </a:cubicBezTo>
                <a:lnTo>
                  <a:pt x="102653" y="2966085"/>
                </a:lnTo>
                <a:cubicBezTo>
                  <a:pt x="-34218" y="3203353"/>
                  <a:pt x="-34218" y="3495580"/>
                  <a:pt x="102653" y="3732848"/>
                </a:cubicBezTo>
                <a:lnTo>
                  <a:pt x="1593887" y="6315551"/>
                </a:lnTo>
                <a:cubicBezTo>
                  <a:pt x="1730838" y="6552790"/>
                  <a:pt x="1983945" y="6698933"/>
                  <a:pt x="2257875" y="6698933"/>
                </a:cubicBezTo>
                <a:lnTo>
                  <a:pt x="5240153" y="6698933"/>
                </a:lnTo>
                <a:cubicBezTo>
                  <a:pt x="5514082" y="6698933"/>
                  <a:pt x="5767190" y="6552790"/>
                  <a:pt x="5904140" y="6315551"/>
                </a:cubicBezTo>
                <a:lnTo>
                  <a:pt x="7395279" y="3732848"/>
                </a:lnTo>
                <a:cubicBezTo>
                  <a:pt x="7532248" y="3495609"/>
                  <a:pt x="7532248" y="3203324"/>
                  <a:pt x="7395279" y="2966085"/>
                </a:cubicBezTo>
                <a:lnTo>
                  <a:pt x="5904140" y="383381"/>
                </a:lnTo>
                <a:cubicBezTo>
                  <a:pt x="5767190" y="146145"/>
                  <a:pt x="5514082" y="-2"/>
                  <a:pt x="5240153" y="0"/>
                </a:cubicBezTo>
                <a:close/>
              </a:path>
            </a:pathLst>
          </a:custGeom>
          <a:solidFill>
            <a:schemeClr val="bg1">
              <a:lumMod val="95000"/>
            </a:schemeClr>
          </a:solidFill>
          <a:ln w="38100" cap="flat">
            <a:noFill/>
            <a:miter/>
          </a:ln>
          <a:effectLst/>
        </p:spPr>
        <p:txBody>
          <a:bodyPr vert="horz" wrap="square" lIns="91440" tIns="45720" rIns="91440" bIns="45720" rtlCol="0" anchor="ctr"/>
          <a:lstStyle/>
          <a:p>
            <a:pPr algn="l"/>
            <a:endParaRPr kumimoji="1" lang="zh-CN" altLang="en-US"/>
          </a:p>
        </p:txBody>
      </p:sp>
      <p:sp>
        <p:nvSpPr>
          <p:cNvPr id="8" name="标题 1"/>
          <p:cNvSpPr txBox="1"/>
          <p:nvPr/>
        </p:nvSpPr>
        <p:spPr>
          <a:xfrm>
            <a:off x="2008835" y="2560266"/>
            <a:ext cx="2988000" cy="2195377"/>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3、下面我们就要开始构造数据区域了。我们已经知道了：每一个水果种类占据的角度范围是22.5°，取个整也就是22°，那么对于这样一个360°的填充序列，我们需要构造多个1- 22的序列，每一个序列，放置一个水果销量的值，效果如下。</a:t>
            </a:r>
            <a:endParaRPr kumimoji="1" lang="zh-CN" altLang="en-US"/>
          </a:p>
        </p:txBody>
      </p:sp>
      <p:sp>
        <p:nvSpPr>
          <p:cNvPr id="9" name="标题 1"/>
          <p:cNvSpPr txBox="1"/>
          <p:nvPr/>
        </p:nvSpPr>
        <p:spPr>
          <a:xfrm rot="10800000">
            <a:off x="396048" y="1598211"/>
            <a:ext cx="1216742" cy="1087073"/>
          </a:xfrm>
          <a:custGeom>
            <a:avLst/>
            <a:gdLst>
              <a:gd name="connsiteX0" fmla="*/ 5240153 w 7498005"/>
              <a:gd name="connsiteY0" fmla="*/ 0 h 6698932"/>
              <a:gd name="connsiteX1" fmla="*/ 2257875 w 7498005"/>
              <a:gd name="connsiteY1" fmla="*/ 0 h 6698932"/>
              <a:gd name="connsiteX2" fmla="*/ 1593887 w 7498005"/>
              <a:gd name="connsiteY2" fmla="*/ 383381 h 6698932"/>
              <a:gd name="connsiteX3" fmla="*/ 102653 w 7498005"/>
              <a:gd name="connsiteY3" fmla="*/ 2966085 h 6698932"/>
              <a:gd name="connsiteX4" fmla="*/ 102653 w 7498005"/>
              <a:gd name="connsiteY4" fmla="*/ 3732848 h 6698932"/>
              <a:gd name="connsiteX5" fmla="*/ 1593887 w 7498005"/>
              <a:gd name="connsiteY5" fmla="*/ 6315551 h 6698932"/>
              <a:gd name="connsiteX6" fmla="*/ 2257875 w 7498005"/>
              <a:gd name="connsiteY6" fmla="*/ 6698933 h 6698932"/>
              <a:gd name="connsiteX7" fmla="*/ 5240153 w 7498005"/>
              <a:gd name="connsiteY7" fmla="*/ 6698933 h 6698932"/>
              <a:gd name="connsiteX8" fmla="*/ 5904140 w 7498005"/>
              <a:gd name="connsiteY8" fmla="*/ 6315551 h 6698932"/>
              <a:gd name="connsiteX9" fmla="*/ 7395279 w 7498005"/>
              <a:gd name="connsiteY9" fmla="*/ 3732848 h 6698932"/>
              <a:gd name="connsiteX10" fmla="*/ 7395279 w 7498005"/>
              <a:gd name="connsiteY10" fmla="*/ 2966085 h 6698932"/>
              <a:gd name="connsiteX11" fmla="*/ 5904140 w 7498005"/>
              <a:gd name="connsiteY11" fmla="*/ 383381 h 6698932"/>
              <a:gd name="connsiteX12" fmla="*/ 5240153 w 7498005"/>
              <a:gd name="connsiteY12" fmla="*/ 0 h 6698932"/>
            </a:gdLst>
            <a:ahLst/>
            <a:cxnLst/>
            <a:rect l="l" t="t" r="r" b="b"/>
            <a:pathLst>
              <a:path w="7498005" h="6698932">
                <a:moveTo>
                  <a:pt x="5240153" y="0"/>
                </a:moveTo>
                <a:lnTo>
                  <a:pt x="2257875" y="0"/>
                </a:lnTo>
                <a:cubicBezTo>
                  <a:pt x="1983945" y="-2"/>
                  <a:pt x="1730838" y="146145"/>
                  <a:pt x="1593887" y="383381"/>
                </a:cubicBezTo>
                <a:lnTo>
                  <a:pt x="102653" y="2966085"/>
                </a:lnTo>
                <a:cubicBezTo>
                  <a:pt x="-34218" y="3203353"/>
                  <a:pt x="-34218" y="3495580"/>
                  <a:pt x="102653" y="3732848"/>
                </a:cubicBezTo>
                <a:lnTo>
                  <a:pt x="1593887" y="6315551"/>
                </a:lnTo>
                <a:cubicBezTo>
                  <a:pt x="1730838" y="6552790"/>
                  <a:pt x="1983945" y="6698933"/>
                  <a:pt x="2257875" y="6698933"/>
                </a:cubicBezTo>
                <a:lnTo>
                  <a:pt x="5240153" y="6698933"/>
                </a:lnTo>
                <a:cubicBezTo>
                  <a:pt x="5514082" y="6698933"/>
                  <a:pt x="5767190" y="6552790"/>
                  <a:pt x="5904140" y="6315551"/>
                </a:cubicBezTo>
                <a:lnTo>
                  <a:pt x="7395279" y="3732848"/>
                </a:lnTo>
                <a:cubicBezTo>
                  <a:pt x="7532248" y="3495609"/>
                  <a:pt x="7532248" y="3203324"/>
                  <a:pt x="7395279" y="2966085"/>
                </a:cubicBezTo>
                <a:lnTo>
                  <a:pt x="5904140" y="383381"/>
                </a:lnTo>
                <a:cubicBezTo>
                  <a:pt x="5767190" y="146145"/>
                  <a:pt x="5514082" y="-2"/>
                  <a:pt x="5240153" y="0"/>
                </a:cubicBezTo>
                <a:close/>
              </a:path>
            </a:pathLst>
          </a:custGeom>
          <a:solidFill>
            <a:schemeClr val="bg1">
              <a:lumMod val="95000"/>
            </a:schemeClr>
          </a:solidFill>
          <a:ln w="38100" cap="flat">
            <a:noFill/>
            <a:miter/>
          </a:ln>
          <a:effectLst/>
        </p:spPr>
        <p:txBody>
          <a:bodyPr vert="horz" wrap="square" lIns="91440" tIns="45720" rIns="91440" bIns="45720" rtlCol="0" anchor="ctr"/>
          <a:lstStyle/>
          <a:p>
            <a:pPr algn="l"/>
            <a:endParaRPr kumimoji="1" lang="zh-CN" altLang="en-US"/>
          </a:p>
        </p:txBody>
      </p:sp>
      <p:sp>
        <p:nvSpPr>
          <p:cNvPr id="10" name="标题 1"/>
          <p:cNvSpPr txBox="1"/>
          <p:nvPr/>
        </p:nvSpPr>
        <p:spPr>
          <a:xfrm rot="10800000">
            <a:off x="10573934" y="4190652"/>
            <a:ext cx="2288987" cy="2045048"/>
          </a:xfrm>
          <a:custGeom>
            <a:avLst/>
            <a:gdLst>
              <a:gd name="connsiteX0" fmla="*/ 5240153 w 7498005"/>
              <a:gd name="connsiteY0" fmla="*/ 0 h 6698932"/>
              <a:gd name="connsiteX1" fmla="*/ 2257875 w 7498005"/>
              <a:gd name="connsiteY1" fmla="*/ 0 h 6698932"/>
              <a:gd name="connsiteX2" fmla="*/ 1593887 w 7498005"/>
              <a:gd name="connsiteY2" fmla="*/ 383381 h 6698932"/>
              <a:gd name="connsiteX3" fmla="*/ 102653 w 7498005"/>
              <a:gd name="connsiteY3" fmla="*/ 2966085 h 6698932"/>
              <a:gd name="connsiteX4" fmla="*/ 102653 w 7498005"/>
              <a:gd name="connsiteY4" fmla="*/ 3732848 h 6698932"/>
              <a:gd name="connsiteX5" fmla="*/ 1593887 w 7498005"/>
              <a:gd name="connsiteY5" fmla="*/ 6315551 h 6698932"/>
              <a:gd name="connsiteX6" fmla="*/ 2257875 w 7498005"/>
              <a:gd name="connsiteY6" fmla="*/ 6698933 h 6698932"/>
              <a:gd name="connsiteX7" fmla="*/ 5240153 w 7498005"/>
              <a:gd name="connsiteY7" fmla="*/ 6698933 h 6698932"/>
              <a:gd name="connsiteX8" fmla="*/ 5904140 w 7498005"/>
              <a:gd name="connsiteY8" fmla="*/ 6315551 h 6698932"/>
              <a:gd name="connsiteX9" fmla="*/ 7395279 w 7498005"/>
              <a:gd name="connsiteY9" fmla="*/ 3732848 h 6698932"/>
              <a:gd name="connsiteX10" fmla="*/ 7395279 w 7498005"/>
              <a:gd name="connsiteY10" fmla="*/ 2966085 h 6698932"/>
              <a:gd name="connsiteX11" fmla="*/ 5904140 w 7498005"/>
              <a:gd name="connsiteY11" fmla="*/ 383381 h 6698932"/>
              <a:gd name="connsiteX12" fmla="*/ 5240153 w 7498005"/>
              <a:gd name="connsiteY12" fmla="*/ 0 h 6698932"/>
            </a:gdLst>
            <a:ahLst/>
            <a:cxnLst/>
            <a:rect l="l" t="t" r="r" b="b"/>
            <a:pathLst>
              <a:path w="7498005" h="6698932">
                <a:moveTo>
                  <a:pt x="5240153" y="0"/>
                </a:moveTo>
                <a:lnTo>
                  <a:pt x="2257875" y="0"/>
                </a:lnTo>
                <a:cubicBezTo>
                  <a:pt x="1983945" y="-2"/>
                  <a:pt x="1730838" y="146145"/>
                  <a:pt x="1593887" y="383381"/>
                </a:cubicBezTo>
                <a:lnTo>
                  <a:pt x="102653" y="2966085"/>
                </a:lnTo>
                <a:cubicBezTo>
                  <a:pt x="-34218" y="3203353"/>
                  <a:pt x="-34218" y="3495580"/>
                  <a:pt x="102653" y="3732848"/>
                </a:cubicBezTo>
                <a:lnTo>
                  <a:pt x="1593887" y="6315551"/>
                </a:lnTo>
                <a:cubicBezTo>
                  <a:pt x="1730838" y="6552790"/>
                  <a:pt x="1983945" y="6698933"/>
                  <a:pt x="2257875" y="6698933"/>
                </a:cubicBezTo>
                <a:lnTo>
                  <a:pt x="5240153" y="6698933"/>
                </a:lnTo>
                <a:cubicBezTo>
                  <a:pt x="5514082" y="6698933"/>
                  <a:pt x="5767190" y="6552790"/>
                  <a:pt x="5904140" y="6315551"/>
                </a:cubicBezTo>
                <a:lnTo>
                  <a:pt x="7395279" y="3732848"/>
                </a:lnTo>
                <a:cubicBezTo>
                  <a:pt x="7532248" y="3495609"/>
                  <a:pt x="7532248" y="3203324"/>
                  <a:pt x="7395279" y="2966085"/>
                </a:cubicBezTo>
                <a:lnTo>
                  <a:pt x="5904140" y="383381"/>
                </a:lnTo>
                <a:cubicBezTo>
                  <a:pt x="5767190" y="146145"/>
                  <a:pt x="5514082" y="-2"/>
                  <a:pt x="5240153" y="0"/>
                </a:cubicBezTo>
                <a:close/>
              </a:path>
            </a:pathLst>
          </a:custGeom>
          <a:solidFill>
            <a:schemeClr val="bg1">
              <a:lumMod val="95000"/>
            </a:schemeClr>
          </a:solidFill>
          <a:ln w="38100" cap="flat">
            <a:noFill/>
            <a:miter/>
          </a:ln>
          <a:effectLst/>
        </p:spPr>
        <p:txBody>
          <a:bodyPr vert="horz" wrap="square" lIns="91440" tIns="45720" rIns="91440" bIns="45720" rtlCol="0" anchor="ctr"/>
          <a:lstStyle/>
          <a:p>
            <a:pPr algn="l"/>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2"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5" name="图片 14">
            <a:extLst>
              <a:ext uri="{FF2B5EF4-FFF2-40B4-BE49-F238E27FC236}">
                <a16:creationId xmlns:a16="http://schemas.microsoft.com/office/drawing/2014/main" id="{9341E3CA-6DFB-71A5-57EE-0D59EA3947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29120" y="351883"/>
            <a:ext cx="4332774" cy="632961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514644" y="1600875"/>
            <a:ext cx="4331725" cy="4331952"/>
          </a:xfrm>
          <a:prstGeom prst="ellipse">
            <a:avLst/>
          </a:prstGeom>
          <a:solidFill>
            <a:schemeClr val="bg1"/>
          </a:solidFill>
          <a:ln w="1905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613088" y="1600875"/>
            <a:ext cx="4331725" cy="4331952"/>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041244" y="1808083"/>
            <a:ext cx="3917329" cy="3917535"/>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876567" y="2971202"/>
            <a:ext cx="1591213" cy="1591297"/>
          </a:xfrm>
          <a:prstGeom prst="ellipse">
            <a:avLst/>
          </a:prstGeom>
          <a:solidFill>
            <a:schemeClr val="accent1"/>
          </a:solidFill>
          <a:ln w="28575" cap="sq">
            <a:solidFill>
              <a:schemeClr val="bg1"/>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2716066" y="3101535"/>
            <a:ext cx="2997200" cy="419100"/>
          </a:xfrm>
          <a:prstGeom prst="rect">
            <a:avLst/>
          </a:prstGeom>
          <a:noFill/>
          <a:ln>
            <a:noFill/>
          </a:ln>
        </p:spPr>
        <p:txBody>
          <a:bodyPr vert="horz" wrap="square" lIns="0" tIns="0" rIns="0" bIns="0" rtlCol="0" anchor="t">
            <a:spAutoFit/>
          </a:bodyPr>
          <a:lstStyle/>
          <a:p>
            <a:pPr algn="l"/>
            <a:r>
              <a:rPr kumimoji="1" lang="en-US" altLang="zh-CN" sz="1400">
                <a:ln w="12700">
                  <a:noFill/>
                </a:ln>
                <a:solidFill>
                  <a:schemeClr val="tx1">
                    <a:lumMod val="85000"/>
                    <a:lumOff val="15000"/>
                  </a:schemeClr>
                </a:solidFill>
                <a:latin typeface="Source Han Sans"/>
                <a:ea typeface="Source Han Sans"/>
                <a:cs typeface="Source Han Sans"/>
              </a:rPr>
              <a:t>4、但是如果我们这样做下去最终的效果图，是每一个块与块直间存在一个缝隙。第3步说过每一个水果种类是22°，所以我们都将第一个角度都改为0，效果如下。</a:t>
            </a:r>
            <a:endParaRPr kumimoji="1" lang="zh-CN" altLang="en-US"/>
          </a:p>
        </p:txBody>
      </p:sp>
      <p:sp>
        <p:nvSpPr>
          <p:cNvPr id="9" name="标题 1"/>
          <p:cNvSpPr txBox="1"/>
          <p:nvPr/>
        </p:nvSpPr>
        <p:spPr>
          <a:xfrm>
            <a:off x="2716066" y="2804420"/>
            <a:ext cx="535962" cy="67814"/>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315308" y="3421498"/>
            <a:ext cx="713733" cy="69070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2"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5" name="图片 14">
            <a:extLst>
              <a:ext uri="{FF2B5EF4-FFF2-40B4-BE49-F238E27FC236}">
                <a16:creationId xmlns:a16="http://schemas.microsoft.com/office/drawing/2014/main" id="{59D58445-81CE-BA36-3F47-316DF19B5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8723" y="468000"/>
            <a:ext cx="4007969" cy="5722427"/>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60400" y="2235200"/>
            <a:ext cx="304800" cy="304800"/>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10133310" y="5438052"/>
            <a:ext cx="764580" cy="828216"/>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pic>
        <p:nvPicPr>
          <p:cNvPr id="9" name="图片 8"/>
          <p:cNvPicPr>
            <a:picLocks noChangeAspect="1"/>
          </p:cNvPicPr>
          <p:nvPr/>
        </p:nvPicPr>
        <p:blipFill>
          <a:blip r:embed="rId3">
            <a:alphaModFix/>
          </a:blip>
          <a:srcRect/>
          <a:stretch>
            <a:fillRect/>
          </a:stretch>
        </p:blipFill>
        <p:spPr>
          <a:xfrm>
            <a:off x="6754282" y="1130300"/>
            <a:ext cx="1465158" cy="1465158"/>
          </a:xfrm>
          <a:prstGeom prst="rect">
            <a:avLst/>
          </a:prstGeom>
        </p:spPr>
      </p:pic>
      <p:sp>
        <p:nvSpPr>
          <p:cNvPr id="10" name="标题 1"/>
          <p:cNvSpPr txBox="1"/>
          <p:nvPr/>
        </p:nvSpPr>
        <p:spPr>
          <a:xfrm>
            <a:off x="660400" y="2697480"/>
            <a:ext cx="5598160" cy="2981960"/>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5、添加一个平均值列，并给数据取一个表头名称。</a:t>
            </a:r>
            <a:endParaRPr kumimoji="1" lang="zh-CN" altLang="en-US"/>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2"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5" name="图片 14">
            <a:extLst>
              <a:ext uri="{FF2B5EF4-FFF2-40B4-BE49-F238E27FC236}">
                <a16:creationId xmlns:a16="http://schemas.microsoft.com/office/drawing/2014/main" id="{8C94E5CF-0339-32C4-6DE6-BB2C09426A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800" y="3164804"/>
            <a:ext cx="5104625" cy="3321266"/>
          </a:xfrm>
          <a:prstGeom prst="rect">
            <a:avLst/>
          </a:prstGeom>
        </p:spPr>
      </p:pic>
      <p:pic>
        <p:nvPicPr>
          <p:cNvPr id="17" name="图片 16">
            <a:extLst>
              <a:ext uri="{FF2B5EF4-FFF2-40B4-BE49-F238E27FC236}">
                <a16:creationId xmlns:a16="http://schemas.microsoft.com/office/drawing/2014/main" id="{72CCEE51-0965-9871-226B-18AAF71655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4701" y="903563"/>
            <a:ext cx="6941300" cy="2567330"/>
          </a:xfrm>
          <a:prstGeom prst="rect">
            <a:avLst/>
          </a:prstGeom>
        </p:spPr>
      </p:pic>
      <p:pic>
        <p:nvPicPr>
          <p:cNvPr id="19" name="图片 18">
            <a:extLst>
              <a:ext uri="{FF2B5EF4-FFF2-40B4-BE49-F238E27FC236}">
                <a16:creationId xmlns:a16="http://schemas.microsoft.com/office/drawing/2014/main" id="{BF7D5D73-F11A-34DE-DAB9-169FF49295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42844" y="3325700"/>
            <a:ext cx="3870531" cy="316037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项目背景</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4F2BD5C7-BF75-9D92-2701-5E8BA32BCA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758658" y="1536299"/>
            <a:ext cx="9429416" cy="866274"/>
          </a:xfrm>
          <a:prstGeom prst="rect">
            <a:avLst/>
          </a:prstGeom>
          <a:noFill/>
          <a:ln cap="sq">
            <a:noFill/>
          </a:ln>
        </p:spPr>
        <p:txBody>
          <a:bodyPr vert="horz" wrap="square" lIns="0" tIns="0" rIns="0" bIns="0" rtlCol="0" anchor="t"/>
          <a:lstStyle/>
          <a:p>
            <a:pPr algn="ctr"/>
            <a:r>
              <a:rPr kumimoji="1" lang="en-US" altLang="zh-CN" sz="1400" dirty="0">
                <a:ln w="12700">
                  <a:noFill/>
                </a:ln>
                <a:solidFill>
                  <a:schemeClr val="tx1">
                    <a:lumMod val="85000"/>
                    <a:lumOff val="15000"/>
                  </a:schemeClr>
                </a:solidFill>
                <a:latin typeface="Source Han Sans"/>
                <a:ea typeface="Source Han Sans"/>
                <a:cs typeface="Source Han Sans"/>
              </a:rPr>
              <a:t>6、选中数据列和平均值列，插入雷达图。使用快捷键：ctrl+shift+↓，</a:t>
            </a:r>
            <a:r>
              <a:rPr kumimoji="1" lang="en-US" altLang="zh-CN" sz="1400" dirty="0" err="1">
                <a:ln w="12700">
                  <a:noFill/>
                </a:ln>
                <a:solidFill>
                  <a:schemeClr val="tx1">
                    <a:lumMod val="85000"/>
                    <a:lumOff val="15000"/>
                  </a:schemeClr>
                </a:solidFill>
                <a:latin typeface="Source Han Sans"/>
                <a:ea typeface="Source Han Sans"/>
                <a:cs typeface="Source Han Sans"/>
              </a:rPr>
              <a:t>向下选中数据</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10"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pic>
        <p:nvPicPr>
          <p:cNvPr id="14" name="图片 13">
            <a:extLst>
              <a:ext uri="{FF2B5EF4-FFF2-40B4-BE49-F238E27FC236}">
                <a16:creationId xmlns:a16="http://schemas.microsoft.com/office/drawing/2014/main" id="{CBEAC3CB-83A7-903D-CBD4-07A2D23A9F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2640" y="2071859"/>
            <a:ext cx="4386952" cy="4196860"/>
          </a:xfrm>
          <a:prstGeom prst="rect">
            <a:avLst/>
          </a:prstGeom>
        </p:spPr>
      </p:pic>
      <p:pic>
        <p:nvPicPr>
          <p:cNvPr id="16" name="图片 15">
            <a:extLst>
              <a:ext uri="{FF2B5EF4-FFF2-40B4-BE49-F238E27FC236}">
                <a16:creationId xmlns:a16="http://schemas.microsoft.com/office/drawing/2014/main" id="{9CE91D2E-9664-FD9C-5414-099034DEC9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1272" y="2066504"/>
            <a:ext cx="4480338" cy="4196860"/>
          </a:xfrm>
          <a:prstGeom prst="rect">
            <a:avLst/>
          </a:prstGeom>
        </p:spPr>
      </p:pic>
      <p:pic>
        <p:nvPicPr>
          <p:cNvPr id="18" name="图片 17">
            <a:extLst>
              <a:ext uri="{FF2B5EF4-FFF2-40B4-BE49-F238E27FC236}">
                <a16:creationId xmlns:a16="http://schemas.microsoft.com/office/drawing/2014/main" id="{3454A175-C534-DCB3-EFE9-DBAE766586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7587" y="2061149"/>
            <a:ext cx="4962888" cy="419686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66390" y="1688515"/>
            <a:ext cx="363175" cy="808435"/>
          </a:xfrm>
          <a:prstGeom prst="rect">
            <a:avLst/>
          </a:prstGeom>
          <a:gradFill>
            <a:gsLst>
              <a:gs pos="1000">
                <a:schemeClr val="accent1"/>
              </a:gs>
              <a:gs pos="100000">
                <a:schemeClr val="accent1">
                  <a:lumMod val="20000"/>
                  <a:lumOff val="80000"/>
                </a:schemeClr>
              </a:gs>
            </a:gsLst>
            <a:lin ang="2700000" scaled="0"/>
          </a:gradFill>
          <a:ln w="12700" cap="sq">
            <a:noFill/>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endParaRPr kumimoji="1" lang="zh-CN" altLang="en-US"/>
          </a:p>
        </p:txBody>
      </p:sp>
      <p:sp>
        <p:nvSpPr>
          <p:cNvPr id="5" name="标题 1"/>
          <p:cNvSpPr txBox="1"/>
          <p:nvPr/>
        </p:nvSpPr>
        <p:spPr>
          <a:xfrm>
            <a:off x="6625175" y="2720823"/>
            <a:ext cx="363175" cy="808435"/>
          </a:xfrm>
          <a:prstGeom prst="rect">
            <a:avLst/>
          </a:prstGeom>
          <a:gradFill>
            <a:gsLst>
              <a:gs pos="1000">
                <a:schemeClr val="accent1"/>
              </a:gs>
              <a:gs pos="100000">
                <a:schemeClr val="accent1">
                  <a:lumMod val="20000"/>
                  <a:lumOff val="80000"/>
                </a:schemeClr>
              </a:gs>
            </a:gsLst>
            <a:lin ang="2700000" scaled="0"/>
          </a:gradFill>
          <a:ln w="12700" cap="sq">
            <a:noFill/>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endParaRPr kumimoji="1" lang="zh-CN" altLang="en-US"/>
          </a:p>
        </p:txBody>
      </p:sp>
      <p:sp>
        <p:nvSpPr>
          <p:cNvPr id="6" name="标题 1"/>
          <p:cNvSpPr txBox="1"/>
          <p:nvPr/>
        </p:nvSpPr>
        <p:spPr>
          <a:xfrm>
            <a:off x="0" y="4546158"/>
            <a:ext cx="8864666" cy="2311842"/>
          </a:xfrm>
          <a:custGeom>
            <a:avLst/>
            <a:gdLst>
              <a:gd name="connsiteX0" fmla="*/ 371740 w 8767392"/>
              <a:gd name="connsiteY0" fmla="*/ 0 h 2311842"/>
              <a:gd name="connsiteX1" fmla="*/ 8587824 w 8767392"/>
              <a:gd name="connsiteY1" fmla="*/ 2178285 h 2311842"/>
              <a:gd name="connsiteX2" fmla="*/ 8767392 w 8767392"/>
              <a:gd name="connsiteY2" fmla="*/ 2311842 h 2311842"/>
              <a:gd name="connsiteX3" fmla="*/ 0 w 8767392"/>
              <a:gd name="connsiteY3" fmla="*/ 2311842 h 2311842"/>
              <a:gd name="connsiteX4" fmla="*/ 0 w 8767392"/>
              <a:gd name="connsiteY4" fmla="*/ 4972 h 2311842"/>
            </a:gdLst>
            <a:ahLst/>
            <a:cxnLst/>
            <a:rect l="l" t="t" r="r" b="b"/>
            <a:pathLst>
              <a:path w="8767392" h="2311842">
                <a:moveTo>
                  <a:pt x="371740" y="0"/>
                </a:moveTo>
                <a:cubicBezTo>
                  <a:pt x="3733891" y="0"/>
                  <a:pt x="6718067" y="855932"/>
                  <a:pt x="8587824" y="2178285"/>
                </a:cubicBezTo>
                <a:lnTo>
                  <a:pt x="8767392" y="2311842"/>
                </a:lnTo>
                <a:lnTo>
                  <a:pt x="0" y="2311842"/>
                </a:lnTo>
                <a:lnTo>
                  <a:pt x="0" y="4972"/>
                </a:lnTo>
                <a:close/>
              </a:path>
            </a:pathLst>
          </a:custGeom>
          <a:gradFill>
            <a:gsLst>
              <a:gs pos="1000">
                <a:schemeClr val="accent1"/>
              </a:gs>
              <a:gs pos="100000">
                <a:schemeClr val="accent1">
                  <a:lumMod val="60000"/>
                  <a:lumOff val="40000"/>
                </a:schemeClr>
              </a:gs>
            </a:gsLst>
            <a:lin ang="2700000" scaled="0"/>
          </a:gradFill>
          <a:ln w="12700" cap="sq">
            <a:noFill/>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endParaRPr kumimoji="1" lang="zh-CN" altLang="en-US"/>
          </a:p>
        </p:txBody>
      </p:sp>
      <p:sp>
        <p:nvSpPr>
          <p:cNvPr id="7" name="标题 1"/>
          <p:cNvSpPr txBox="1"/>
          <p:nvPr/>
        </p:nvSpPr>
        <p:spPr>
          <a:xfrm rot="21431518">
            <a:off x="745283" y="4171476"/>
            <a:ext cx="8228826" cy="2786276"/>
          </a:xfrm>
          <a:custGeom>
            <a:avLst/>
            <a:gdLst>
              <a:gd name="connsiteX0" fmla="*/ 0 w 9247286"/>
              <a:gd name="connsiteY0" fmla="*/ 0 h 3562120"/>
              <a:gd name="connsiteX1" fmla="*/ 138295 w 9247286"/>
              <a:gd name="connsiteY1" fmla="*/ 1850 h 3562120"/>
              <a:gd name="connsiteX2" fmla="*/ 9241518 w 9247286"/>
              <a:gd name="connsiteY2" fmla="*/ 3553106 h 3562120"/>
              <a:gd name="connsiteX3" fmla="*/ 9247286 w 9247286"/>
              <a:gd name="connsiteY3" fmla="*/ 3562120 h 3562120"/>
              <a:gd name="connsiteX4" fmla="*/ 9027492 w 9247286"/>
              <a:gd name="connsiteY4" fmla="*/ 3330898 h 3562120"/>
              <a:gd name="connsiteX5" fmla="*/ 95904 w 9247286"/>
              <a:gd name="connsiteY5" fmla="*/ 5154 h 3562120"/>
              <a:gd name="connsiteX6" fmla="*/ 0 w 9247286"/>
              <a:gd name="connsiteY6" fmla="*/ 0 h 3562120"/>
            </a:gdLst>
            <a:ahLst/>
            <a:cxnLst/>
            <a:rect l="l" t="t" r="r" b="b"/>
            <a:pathLst>
              <a:path w="9247286" h="3562120">
                <a:moveTo>
                  <a:pt x="0" y="0"/>
                </a:moveTo>
                <a:lnTo>
                  <a:pt x="138295" y="1850"/>
                </a:lnTo>
                <a:cubicBezTo>
                  <a:pt x="4332388" y="114296"/>
                  <a:pt x="7861553" y="1559728"/>
                  <a:pt x="9241518" y="3553106"/>
                </a:cubicBezTo>
                <a:lnTo>
                  <a:pt x="9247286" y="3562120"/>
                </a:lnTo>
                <a:lnTo>
                  <a:pt x="9027492" y="3330898"/>
                </a:lnTo>
                <a:cubicBezTo>
                  <a:pt x="6900106" y="1306763"/>
                  <a:pt x="3894809" y="219134"/>
                  <a:pt x="95904" y="5154"/>
                </a:cubicBezTo>
                <a:lnTo>
                  <a:pt x="0" y="0"/>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8" name="组合 7"/>
          <p:cNvGrpSpPr/>
          <p:nvPr/>
        </p:nvGrpSpPr>
        <p:grpSpPr>
          <a:xfrm>
            <a:off x="1226781" y="4242704"/>
            <a:ext cx="242395" cy="242395"/>
            <a:chOff x="1226781" y="4242704"/>
            <a:chExt cx="242395" cy="242395"/>
          </a:xfrm>
        </p:grpSpPr>
        <p:sp>
          <p:nvSpPr>
            <p:cNvPr id="9" name="标题 1"/>
            <p:cNvSpPr txBox="1"/>
            <p:nvPr/>
          </p:nvSpPr>
          <p:spPr>
            <a:xfrm>
              <a:off x="1226781" y="4242704"/>
              <a:ext cx="242395" cy="242395"/>
            </a:xfrm>
            <a:prstGeom prst="ellipse">
              <a:avLst/>
            </a:prstGeom>
            <a:solidFill>
              <a:schemeClr val="accent1"/>
            </a:solidFill>
            <a:ln w="2540" cap="sq">
              <a:solidFill>
                <a:schemeClr val="accent5">
                  <a:lumMod val="50000"/>
                  <a:alpha val="40000"/>
                </a:schemeClr>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312872" y="4328795"/>
              <a:ext cx="70213" cy="70213"/>
            </a:xfrm>
            <a:prstGeom prst="ellipse">
              <a:avLst/>
            </a:prstGeom>
            <a:solidFill>
              <a:schemeClr val="accent1"/>
            </a:solidFill>
            <a:ln w="2540" cap="sq">
              <a:noFill/>
              <a:miter/>
            </a:ln>
          </p:spPr>
          <p:txBody>
            <a:bodyPr vert="horz" wrap="square" lIns="91440" tIns="45720" rIns="91440" bIns="45720" rtlCol="0" anchor="ctr"/>
            <a:lstStyle/>
            <a:p>
              <a:pPr algn="ctr"/>
              <a:endParaRPr kumimoji="1" lang="zh-CN" altLang="en-US"/>
            </a:p>
          </p:txBody>
        </p:sp>
      </p:grpSp>
      <p:grpSp>
        <p:nvGrpSpPr>
          <p:cNvPr id="11" name="组合 10"/>
          <p:cNvGrpSpPr/>
          <p:nvPr/>
        </p:nvGrpSpPr>
        <p:grpSpPr>
          <a:xfrm>
            <a:off x="6636739" y="5213701"/>
            <a:ext cx="242395" cy="242395"/>
            <a:chOff x="6636739" y="5213701"/>
            <a:chExt cx="242395" cy="242395"/>
          </a:xfrm>
        </p:grpSpPr>
        <p:sp>
          <p:nvSpPr>
            <p:cNvPr id="12" name="标题 1"/>
            <p:cNvSpPr txBox="1"/>
            <p:nvPr/>
          </p:nvSpPr>
          <p:spPr>
            <a:xfrm>
              <a:off x="6636739" y="5213701"/>
              <a:ext cx="242395" cy="242395"/>
            </a:xfrm>
            <a:prstGeom prst="ellipse">
              <a:avLst/>
            </a:prstGeom>
            <a:solidFill>
              <a:schemeClr val="accent1"/>
            </a:solidFill>
            <a:ln w="2540" cap="sq">
              <a:solidFill>
                <a:schemeClr val="accent5">
                  <a:lumMod val="50000"/>
                  <a:alpha val="40000"/>
                </a:schemeClr>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722830" y="5299792"/>
              <a:ext cx="70213" cy="70213"/>
            </a:xfrm>
            <a:prstGeom prst="ellipse">
              <a:avLst/>
            </a:prstGeom>
            <a:solidFill>
              <a:schemeClr val="accent1"/>
            </a:solidFill>
            <a:ln w="2540" cap="sq">
              <a:noFill/>
              <a:miter/>
            </a:ln>
          </p:spPr>
          <p:txBody>
            <a:bodyPr vert="horz" wrap="square" lIns="91440" tIns="45720" rIns="91440" bIns="45720" rtlCol="0" anchor="ctr"/>
            <a:lstStyle/>
            <a:p>
              <a:pPr algn="ctr"/>
              <a:endParaRPr kumimoji="1" lang="zh-CN" altLang="en-US"/>
            </a:p>
          </p:txBody>
        </p:sp>
      </p:grpSp>
      <p:sp>
        <p:nvSpPr>
          <p:cNvPr id="14" name="标题 1"/>
          <p:cNvSpPr txBox="1"/>
          <p:nvPr/>
        </p:nvSpPr>
        <p:spPr>
          <a:xfrm>
            <a:off x="1312871" y="1872028"/>
            <a:ext cx="4680000" cy="624922"/>
          </a:xfrm>
          <a:prstGeom prst="rect">
            <a:avLst/>
          </a:prstGeom>
          <a:noFill/>
          <a:ln>
            <a:noFill/>
          </a:ln>
        </p:spPr>
        <p:txBody>
          <a:bodyPr vert="horz" wrap="square" lIns="0" tIns="0" rIns="0" bIns="0" rtlCol="0" anchor="b"/>
          <a:lstStyle/>
          <a:p>
            <a:pPr algn="l"/>
            <a:r>
              <a:rPr kumimoji="1" lang="en-US" altLang="zh-CN" sz="2200">
                <a:ln w="12700">
                  <a:noFill/>
                </a:ln>
                <a:solidFill>
                  <a:schemeClr val="tx1"/>
                </a:solidFill>
                <a:latin typeface="OPPOSans B"/>
                <a:ea typeface="OPPOSans B"/>
                <a:cs typeface="OPPOSans B"/>
              </a:rPr>
              <a:t>01</a:t>
            </a:r>
            <a:endParaRPr kumimoji="1" lang="zh-CN" altLang="en-US"/>
          </a:p>
        </p:txBody>
      </p:sp>
      <p:sp>
        <p:nvSpPr>
          <p:cNvPr id="15" name="标题 1"/>
          <p:cNvSpPr txBox="1"/>
          <p:nvPr/>
        </p:nvSpPr>
        <p:spPr>
          <a:xfrm>
            <a:off x="1312872" y="2627305"/>
            <a:ext cx="4680000" cy="1336974"/>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7、调整一下上述雷达图的格式，删除显示的数字。</a:t>
            </a:r>
            <a:endParaRPr kumimoji="1" lang="zh-CN" altLang="en-US"/>
          </a:p>
        </p:txBody>
      </p:sp>
      <p:sp>
        <p:nvSpPr>
          <p:cNvPr id="16" name="标题 1"/>
          <p:cNvSpPr txBox="1"/>
          <p:nvPr/>
        </p:nvSpPr>
        <p:spPr>
          <a:xfrm>
            <a:off x="6830353" y="2904336"/>
            <a:ext cx="4680000" cy="624922"/>
          </a:xfrm>
          <a:prstGeom prst="rect">
            <a:avLst/>
          </a:prstGeom>
          <a:noFill/>
          <a:ln>
            <a:noFill/>
          </a:ln>
        </p:spPr>
        <p:txBody>
          <a:bodyPr vert="horz" wrap="square" lIns="0" tIns="0" rIns="0" bIns="0" rtlCol="0" anchor="b"/>
          <a:lstStyle/>
          <a:p>
            <a:pPr algn="l"/>
            <a:r>
              <a:rPr kumimoji="1" lang="en-US" altLang="zh-CN" sz="2200">
                <a:ln w="12700">
                  <a:noFill/>
                </a:ln>
                <a:solidFill>
                  <a:schemeClr val="tx1"/>
                </a:solidFill>
                <a:latin typeface="OPPOSans B"/>
                <a:ea typeface="OPPOSans B"/>
                <a:cs typeface="OPPOSans B"/>
              </a:rPr>
              <a:t>02</a:t>
            </a:r>
            <a:endParaRPr kumimoji="1" lang="zh-CN" altLang="en-US"/>
          </a:p>
        </p:txBody>
      </p:sp>
      <p:sp>
        <p:nvSpPr>
          <p:cNvPr id="17" name="标题 1"/>
          <p:cNvSpPr txBox="1"/>
          <p:nvPr/>
        </p:nvSpPr>
        <p:spPr>
          <a:xfrm>
            <a:off x="6830355" y="3666918"/>
            <a:ext cx="4680000" cy="1336974"/>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注意：图中橙色的圆圈代表我们的平均值。外环的每一个空白格代表我们的水果种类。中间的缝隙就是我们开始留下的1°</a:t>
            </a:r>
            <a:endParaRPr kumimoji="1" lang="zh-CN" altLang="en-US"/>
          </a:p>
        </p:txBody>
      </p:sp>
      <p:sp>
        <p:nvSpPr>
          <p:cNvPr id="18"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9"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20"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22" name="图片 21">
            <a:extLst>
              <a:ext uri="{FF2B5EF4-FFF2-40B4-BE49-F238E27FC236}">
                <a16:creationId xmlns:a16="http://schemas.microsoft.com/office/drawing/2014/main" id="{1CF88995-CBC8-0766-68A8-B68C7529AE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878" y="3442495"/>
            <a:ext cx="5659120" cy="2910174"/>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157005" y="2274781"/>
            <a:ext cx="900001" cy="900000"/>
          </a:xfrm>
          <a:prstGeom prst="ellipse">
            <a:avLst/>
          </a:prstGeom>
          <a:gradFill>
            <a:gsLst>
              <a:gs pos="6000">
                <a:schemeClr val="accent1">
                  <a:lumMod val="60000"/>
                  <a:lumOff val="40000"/>
                </a:schemeClr>
              </a:gs>
              <a:gs pos="100000">
                <a:schemeClr val="accent1"/>
              </a:gs>
            </a:gsLst>
            <a:lin ang="2700000" scaled="0"/>
          </a:gradFill>
          <a:ln w="12700" cap="sq">
            <a:noFill/>
            <a:miter/>
          </a:ln>
          <a:effectLst>
            <a:outerShdw blurRad="190500" dist="101600" dir="27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3362243" y="2274781"/>
            <a:ext cx="6840000" cy="282804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8、接下来，我们更改图表类型，使用组合图。</a:t>
            </a:r>
            <a:endParaRPr kumimoji="1" lang="zh-CN" altLang="en-US"/>
          </a:p>
        </p:txBody>
      </p:sp>
      <p:sp>
        <p:nvSpPr>
          <p:cNvPr id="6" name="标题 1"/>
          <p:cNvSpPr txBox="1"/>
          <p:nvPr/>
        </p:nvSpPr>
        <p:spPr>
          <a:xfrm>
            <a:off x="2389389" y="2544781"/>
            <a:ext cx="435233" cy="360000"/>
          </a:xfrm>
          <a:custGeom>
            <a:avLst/>
            <a:gdLst>
              <a:gd name="connsiteX0" fmla="*/ 114387 w 870468"/>
              <a:gd name="connsiteY0" fmla="*/ 394297 h 720000"/>
              <a:gd name="connsiteX1" fmla="*/ 125598 w 870468"/>
              <a:gd name="connsiteY1" fmla="*/ 421319 h 720000"/>
              <a:gd name="connsiteX2" fmla="*/ 153878 w 870468"/>
              <a:gd name="connsiteY2" fmla="*/ 433051 h 720000"/>
              <a:gd name="connsiteX3" fmla="*/ 449972 w 870468"/>
              <a:gd name="connsiteY3" fmla="*/ 433051 h 720000"/>
              <a:gd name="connsiteX4" fmla="*/ 478295 w 870468"/>
              <a:gd name="connsiteY4" fmla="*/ 421319 h 720000"/>
              <a:gd name="connsiteX5" fmla="*/ 489465 w 870468"/>
              <a:gd name="connsiteY5" fmla="*/ 394297 h 720000"/>
              <a:gd name="connsiteX6" fmla="*/ 116266 w 870468"/>
              <a:gd name="connsiteY6" fmla="*/ 68594 h 720000"/>
              <a:gd name="connsiteX7" fmla="*/ 68708 w 870468"/>
              <a:gd name="connsiteY7" fmla="*/ 116152 h 720000"/>
              <a:gd name="connsiteX8" fmla="*/ 68708 w 870468"/>
              <a:gd name="connsiteY8" fmla="*/ 241561 h 720000"/>
              <a:gd name="connsiteX9" fmla="*/ 801875 w 870468"/>
              <a:gd name="connsiteY9" fmla="*/ 241561 h 720000"/>
              <a:gd name="connsiteX10" fmla="*/ 801875 w 870468"/>
              <a:gd name="connsiteY10" fmla="*/ 116152 h 720000"/>
              <a:gd name="connsiteX11" fmla="*/ 754317 w 870468"/>
              <a:gd name="connsiteY11" fmla="*/ 68594 h 720000"/>
              <a:gd name="connsiteX12" fmla="*/ 598821 w 870468"/>
              <a:gd name="connsiteY12" fmla="*/ 68594 h 720000"/>
              <a:gd name="connsiteX13" fmla="*/ 116266 w 870468"/>
              <a:gd name="connsiteY13" fmla="*/ 0 h 720000"/>
              <a:gd name="connsiteX14" fmla="*/ 598821 w 870468"/>
              <a:gd name="connsiteY14" fmla="*/ 0 h 720000"/>
              <a:gd name="connsiteX15" fmla="*/ 754317 w 870468"/>
              <a:gd name="connsiteY15" fmla="*/ 0 h 720000"/>
              <a:gd name="connsiteX16" fmla="*/ 870468 w 870468"/>
              <a:gd name="connsiteY16" fmla="*/ 116152 h 720000"/>
              <a:gd name="connsiteX17" fmla="*/ 870468 w 870468"/>
              <a:gd name="connsiteY17" fmla="*/ 360001 h 720000"/>
              <a:gd name="connsiteX18" fmla="*/ 870468 w 870468"/>
              <a:gd name="connsiteY18" fmla="*/ 603736 h 720000"/>
              <a:gd name="connsiteX19" fmla="*/ 754317 w 870468"/>
              <a:gd name="connsiteY19" fmla="*/ 720000 h 720000"/>
              <a:gd name="connsiteX20" fmla="*/ 598821 w 870468"/>
              <a:gd name="connsiteY20" fmla="*/ 720000 h 720000"/>
              <a:gd name="connsiteX21" fmla="*/ 116266 w 870468"/>
              <a:gd name="connsiteY21" fmla="*/ 720000 h 720000"/>
              <a:gd name="connsiteX22" fmla="*/ 115 w 870468"/>
              <a:gd name="connsiteY22" fmla="*/ 603850 h 720000"/>
              <a:gd name="connsiteX23" fmla="*/ 115 w 870468"/>
              <a:gd name="connsiteY23" fmla="*/ 360279 h 720000"/>
              <a:gd name="connsiteX24" fmla="*/ 0 w 870468"/>
              <a:gd name="connsiteY24" fmla="*/ 360001 h 720000"/>
              <a:gd name="connsiteX25" fmla="*/ 115 w 870468"/>
              <a:gd name="connsiteY25" fmla="*/ 359723 h 720000"/>
              <a:gd name="connsiteX26" fmla="*/ 115 w 870468"/>
              <a:gd name="connsiteY26" fmla="*/ 116152 h 720000"/>
              <a:gd name="connsiteX27" fmla="*/ 116266 w 870468"/>
              <a:gd name="connsiteY27" fmla="*/ 0 h 720000"/>
            </a:gdLst>
            <a:ahLst/>
            <a:cxnLst/>
            <a:rect l="l" t="t" r="r" b="b"/>
            <a:pathLst>
              <a:path w="870468" h="720000">
                <a:moveTo>
                  <a:pt x="114387" y="394297"/>
                </a:moveTo>
                <a:lnTo>
                  <a:pt x="125598" y="421319"/>
                </a:lnTo>
                <a:cubicBezTo>
                  <a:pt x="132843" y="428564"/>
                  <a:pt x="142846" y="433051"/>
                  <a:pt x="153878" y="433051"/>
                </a:cubicBezTo>
                <a:lnTo>
                  <a:pt x="449972" y="433051"/>
                </a:lnTo>
                <a:cubicBezTo>
                  <a:pt x="461061" y="433051"/>
                  <a:pt x="471064" y="428564"/>
                  <a:pt x="478295" y="421319"/>
                </a:cubicBezTo>
                <a:lnTo>
                  <a:pt x="489465" y="394297"/>
                </a:lnTo>
                <a:close/>
                <a:moveTo>
                  <a:pt x="116266" y="68594"/>
                </a:moveTo>
                <a:cubicBezTo>
                  <a:pt x="89972" y="68594"/>
                  <a:pt x="68708" y="89972"/>
                  <a:pt x="68708" y="116152"/>
                </a:cubicBezTo>
                <a:lnTo>
                  <a:pt x="68708" y="241561"/>
                </a:lnTo>
                <a:lnTo>
                  <a:pt x="801875" y="241561"/>
                </a:lnTo>
                <a:lnTo>
                  <a:pt x="801875" y="116152"/>
                </a:lnTo>
                <a:cubicBezTo>
                  <a:pt x="801875" y="89858"/>
                  <a:pt x="780497" y="68594"/>
                  <a:pt x="754317" y="68594"/>
                </a:cubicBezTo>
                <a:lnTo>
                  <a:pt x="598821" y="68594"/>
                </a:lnTo>
                <a:close/>
                <a:moveTo>
                  <a:pt x="116266" y="0"/>
                </a:moveTo>
                <a:lnTo>
                  <a:pt x="598821" y="0"/>
                </a:lnTo>
                <a:lnTo>
                  <a:pt x="754317" y="0"/>
                </a:lnTo>
                <a:cubicBezTo>
                  <a:pt x="818338" y="0"/>
                  <a:pt x="870468" y="52131"/>
                  <a:pt x="870468" y="116152"/>
                </a:cubicBezTo>
                <a:lnTo>
                  <a:pt x="870468" y="360001"/>
                </a:lnTo>
                <a:lnTo>
                  <a:pt x="870468" y="603736"/>
                </a:lnTo>
                <a:cubicBezTo>
                  <a:pt x="870468" y="667870"/>
                  <a:pt x="818338" y="720000"/>
                  <a:pt x="754317" y="720000"/>
                </a:cubicBezTo>
                <a:lnTo>
                  <a:pt x="598821" y="720000"/>
                </a:lnTo>
                <a:lnTo>
                  <a:pt x="116266" y="720000"/>
                </a:lnTo>
                <a:cubicBezTo>
                  <a:pt x="52246" y="720000"/>
                  <a:pt x="115" y="667870"/>
                  <a:pt x="115" y="603850"/>
                </a:cubicBezTo>
                <a:lnTo>
                  <a:pt x="115" y="360279"/>
                </a:lnTo>
                <a:lnTo>
                  <a:pt x="0" y="360001"/>
                </a:lnTo>
                <a:lnTo>
                  <a:pt x="115" y="359723"/>
                </a:lnTo>
                <a:lnTo>
                  <a:pt x="115" y="116152"/>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8"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9"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1" name="图片 10">
            <a:extLst>
              <a:ext uri="{FF2B5EF4-FFF2-40B4-BE49-F238E27FC236}">
                <a16:creationId xmlns:a16="http://schemas.microsoft.com/office/drawing/2014/main" id="{2D6D76D3-05FB-FB4C-9925-D81023622F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5040" y="3174781"/>
            <a:ext cx="6480840" cy="3652302"/>
          </a:xfrm>
          <a:prstGeom prst="rect">
            <a:avLst/>
          </a:prstGeom>
        </p:spPr>
      </p:pic>
      <p:pic>
        <p:nvPicPr>
          <p:cNvPr id="13" name="图片 12">
            <a:extLst>
              <a:ext uri="{FF2B5EF4-FFF2-40B4-BE49-F238E27FC236}">
                <a16:creationId xmlns:a16="http://schemas.microsoft.com/office/drawing/2014/main" id="{3C4D618C-9E1B-FEAD-53F1-10A482A4A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9537" y="3174781"/>
            <a:ext cx="3839363" cy="3630768"/>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2316777" y="1460719"/>
            <a:ext cx="7964846" cy="916070"/>
          </a:xfrm>
          <a:prstGeom prst="rect">
            <a:avLst/>
          </a:prstGeom>
          <a:noFill/>
          <a:ln>
            <a:noFill/>
          </a:ln>
        </p:spPr>
        <p:txBody>
          <a:bodyPr vert="horz" wrap="square" lIns="0" tIns="0" rIns="0" bIns="0" rtlCol="0" anchor="t"/>
          <a:lstStyle/>
          <a:p>
            <a:pPr algn="ctr"/>
            <a:r>
              <a:rPr kumimoji="1" lang="en-US" altLang="zh-CN" sz="1400" dirty="0">
                <a:ln w="12700">
                  <a:noFill/>
                </a:ln>
                <a:solidFill>
                  <a:schemeClr val="tx1">
                    <a:lumMod val="85000"/>
                    <a:lumOff val="15000"/>
                  </a:schemeClr>
                </a:solidFill>
                <a:latin typeface="Source Han Sans"/>
                <a:ea typeface="Source Han Sans"/>
                <a:cs typeface="Source Han Sans"/>
              </a:rPr>
              <a:t>9、再次调整图形的格式：将平均值的线条变细一点。将水果种类的这个填充色选择渐变填充。</a:t>
            </a:r>
            <a:endParaRPr kumimoji="1" lang="zh-CN" altLang="en-US" dirty="0"/>
          </a:p>
        </p:txBody>
      </p:sp>
      <p:sp>
        <p:nvSpPr>
          <p:cNvPr id="11"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2"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5" name="图片 14">
            <a:extLst>
              <a:ext uri="{FF2B5EF4-FFF2-40B4-BE49-F238E27FC236}">
                <a16:creationId xmlns:a16="http://schemas.microsoft.com/office/drawing/2014/main" id="{4309FFFF-A4D7-AC87-25AD-9EBF0BD176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531" y="2502159"/>
            <a:ext cx="5913120" cy="3107559"/>
          </a:xfrm>
          <a:prstGeom prst="rect">
            <a:avLst/>
          </a:prstGeom>
        </p:spPr>
      </p:pic>
      <p:pic>
        <p:nvPicPr>
          <p:cNvPr id="17" name="图片 16">
            <a:extLst>
              <a:ext uri="{FF2B5EF4-FFF2-40B4-BE49-F238E27FC236}">
                <a16:creationId xmlns:a16="http://schemas.microsoft.com/office/drawing/2014/main" id="{B1348543-C878-8174-1D8E-76843DD3AF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97748" y="2487892"/>
            <a:ext cx="5320197" cy="308091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04477" y="2314862"/>
            <a:ext cx="7740651" cy="2634676"/>
          </a:xfrm>
          <a:prstGeom prst="roundRect">
            <a:avLst>
              <a:gd name="adj" fmla="val 3739"/>
            </a:avLst>
          </a:prstGeom>
          <a:gradFill>
            <a:gsLst>
              <a:gs pos="4000">
                <a:schemeClr val="accent1">
                  <a:lumMod val="88000"/>
                  <a:lumOff val="12000"/>
                </a:schemeClr>
              </a:gs>
              <a:gs pos="95000">
                <a:schemeClr val="accent1">
                  <a:lumMod val="86000"/>
                </a:schemeClr>
              </a:gs>
            </a:gsLst>
            <a:lin ang="4200000" scaled="0"/>
          </a:gradFill>
          <a:ln w="12700" cap="flat">
            <a:noFill/>
            <a:miter/>
          </a:ln>
          <a:effectLst>
            <a:outerShdw blurRad="431800" dist="266700" dir="2520000" sx="97000" sy="97000" algn="l" rotWithShape="0">
              <a:schemeClr val="accent1">
                <a:lumMod val="50000"/>
                <a:alpha val="22000"/>
              </a:schemeClr>
            </a:outerShdw>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1097520" y="2646708"/>
            <a:ext cx="7090640" cy="1377921"/>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bg1"/>
                </a:solidFill>
                <a:latin typeface="Source Han Sans"/>
                <a:ea typeface="Source Han Sans"/>
                <a:cs typeface="Source Han Sans"/>
              </a:rPr>
              <a:t>10、至此整个玫瑰图就基本完成了。</a:t>
            </a:r>
            <a:endParaRPr kumimoji="1" lang="zh-CN" altLang="en-US" dirty="0"/>
          </a:p>
        </p:txBody>
      </p:sp>
      <p:sp>
        <p:nvSpPr>
          <p:cNvPr id="12" name="标题 1"/>
          <p:cNvSpPr txBox="1"/>
          <p:nvPr/>
        </p:nvSpPr>
        <p:spPr>
          <a:xfrm>
            <a:off x="804476" y="2314862"/>
            <a:ext cx="83810" cy="2634674"/>
          </a:xfrm>
          <a:prstGeom prst="rect">
            <a:avLst/>
          </a:prstGeom>
          <a:solidFill>
            <a:schemeClr val="accent1">
              <a:lumMod val="60000"/>
              <a:lumOff val="40000"/>
            </a:schemeClr>
          </a:solidFill>
          <a:ln w="12700" cap="sq">
            <a:noFill/>
            <a:miter/>
          </a:ln>
          <a:effectLst>
            <a:outerShdw blurRad="139700" dist="50800" algn="l" rotWithShape="0">
              <a:schemeClr val="accent2">
                <a:alpha val="1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二、制作步骤</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pic>
        <p:nvPicPr>
          <p:cNvPr id="17" name="图片 16">
            <a:extLst>
              <a:ext uri="{FF2B5EF4-FFF2-40B4-BE49-F238E27FC236}">
                <a16:creationId xmlns:a16="http://schemas.microsoft.com/office/drawing/2014/main" id="{B2561332-BC3F-8923-C025-FCEC3BD9FC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5994" y="2376201"/>
            <a:ext cx="7162800" cy="43053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B8821810-034A-D01A-E500-B70BB11869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593850" y="1836821"/>
            <a:ext cx="8991600" cy="3376863"/>
          </a:xfrm>
          <a:prstGeom prst="roundRect">
            <a:avLst>
              <a:gd name="adj" fmla="val 5579"/>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691774" y="1922869"/>
            <a:ext cx="8795753" cy="3204767"/>
          </a:xfrm>
          <a:prstGeom prst="roundRect">
            <a:avLst>
              <a:gd name="adj" fmla="val 5579"/>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2002585" y="1852866"/>
            <a:ext cx="766008" cy="1387643"/>
          </a:xfrm>
          <a:prstGeom prst="round2SameRect">
            <a:avLst>
              <a:gd name="adj1" fmla="val 50000"/>
              <a:gd name="adj2" fmla="val 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958800" y="3142817"/>
            <a:ext cx="8261685" cy="1650430"/>
          </a:xfrm>
          <a:prstGeom prst="rect">
            <a:avLst/>
          </a:prstGeom>
          <a:noFill/>
          <a:ln cap="sq">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通过本项目，我们掌握了使用Excel制作南丁格尔玫瑰图的绘制方法，并对图形进行样式上的优化。在Excel中，绘制很多图形都是需要对原始数据做一定的处理，然后结合辅助列来完成最终图形的制作。我们要总结在项目中学习到的知识点，如南丁格尔玫瑰图的原理、Excel图表工具的使用等。反思个人在项目中的进步，包括操作技能、数据处理能力和可视化设计思维。</a:t>
            </a:r>
            <a:endParaRPr kumimoji="1" lang="zh-CN" altLang="en-US"/>
          </a:p>
        </p:txBody>
      </p:sp>
      <p:grpSp>
        <p:nvGrpSpPr>
          <p:cNvPr id="8" name="组合 7"/>
          <p:cNvGrpSpPr/>
          <p:nvPr/>
        </p:nvGrpSpPr>
        <p:grpSpPr>
          <a:xfrm>
            <a:off x="9655968" y="2221837"/>
            <a:ext cx="564523" cy="125496"/>
            <a:chOff x="9655968" y="2221837"/>
            <a:chExt cx="564523" cy="125496"/>
          </a:xfrm>
        </p:grpSpPr>
        <p:sp>
          <p:nvSpPr>
            <p:cNvPr id="9" name="标题 1"/>
            <p:cNvSpPr txBox="1"/>
            <p:nvPr/>
          </p:nvSpPr>
          <p:spPr>
            <a:xfrm rot="16200000">
              <a:off x="9655968" y="2221837"/>
              <a:ext cx="125496" cy="125496"/>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16200000">
              <a:off x="9875584" y="2221837"/>
              <a:ext cx="125496" cy="125496"/>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1" name="标题 1"/>
            <p:cNvSpPr txBox="1"/>
            <p:nvPr/>
          </p:nvSpPr>
          <p:spPr>
            <a:xfrm rot="16200000">
              <a:off x="10094995" y="2221837"/>
              <a:ext cx="125496" cy="125496"/>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2" name="标题 1"/>
          <p:cNvSpPr txBox="1"/>
          <p:nvPr/>
        </p:nvSpPr>
        <p:spPr>
          <a:xfrm>
            <a:off x="1888161" y="2221834"/>
            <a:ext cx="848561" cy="633665"/>
          </a:xfrm>
          <a:prstGeom prst="rect">
            <a:avLst/>
          </a:prstGeom>
          <a:noFill/>
          <a:ln cap="sq">
            <a:noFill/>
          </a:ln>
        </p:spPr>
        <p:txBody>
          <a:bodyPr vert="horz" wrap="square" lIns="0" tIns="0" rIns="0" bIns="0" rtlCol="0" anchor="ctr"/>
          <a:lstStyle/>
          <a:p>
            <a:pPr algn="ctr"/>
            <a:r>
              <a:rPr kumimoji="1" lang="en-US" altLang="zh-CN" sz="3200">
                <a:ln w="12700">
                  <a:noFill/>
                </a:ln>
                <a:solidFill>
                  <a:schemeClr val="bg1"/>
                </a:solidFill>
                <a:latin typeface="Source Han Sans"/>
                <a:ea typeface="Source Han Sans"/>
                <a:cs typeface="Source Han Sans"/>
              </a:rPr>
              <a:t>01</a:t>
            </a:r>
            <a:endParaRPr kumimoji="1" lang="zh-CN" altLang="en-US"/>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07</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7EB9095D-6443-492A-D766-9AAC9C9E15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213737" y="2389027"/>
            <a:ext cx="9751825" cy="2079945"/>
          </a:xfrm>
          <a:prstGeom prst="rect">
            <a:avLst/>
          </a:prstGeom>
          <a:noFill/>
          <a:ln>
            <a:noFill/>
          </a:ln>
        </p:spPr>
        <p:txBody>
          <a:bodyPr vert="horz" wrap="square" lIns="91440" tIns="45720" rIns="91440" bIns="45720" rtlCol="0" anchor="t"/>
          <a:lstStyle/>
          <a:p>
            <a:pPr algn="ctr">
              <a:lnSpc>
                <a:spcPct val="150000"/>
              </a:lnSpc>
            </a:pPr>
            <a:r>
              <a:rPr kumimoji="1" lang="en-US" altLang="zh-CN" dirty="0">
                <a:ln w="12700">
                  <a:noFill/>
                </a:ln>
                <a:solidFill>
                  <a:schemeClr val="tx1">
                    <a:lumMod val="85000"/>
                    <a:lumOff val="15000"/>
                  </a:schemeClr>
                </a:solidFill>
                <a:latin typeface="Source Han Sans"/>
                <a:ea typeface="Source Han Sans"/>
                <a:cs typeface="Source Han Sans"/>
              </a:rPr>
              <a:t>制作销售数据玫瑰图：使用Excel创建一个南丁格尔玫瑰图，展示不同产品的月销售数据。数据应包括产品名称和销售额。要求玫瑰图能够清晰展示各产品的销售趋势，并能够比较各产品之间的销售差异。</a:t>
            </a:r>
            <a:endParaRPr kumimoji="1" lang="zh-CN" altLang="en-US" sz="2400" dirty="0"/>
          </a:p>
        </p:txBody>
      </p:sp>
      <p:sp>
        <p:nvSpPr>
          <p:cNvPr id="8"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sp>
        <p:nvSpPr>
          <p:cNvPr id="9"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0"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C717D381-CC1D-4E29-D555-E35D45D2A6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t="26130" b="26130"/>
          <a:stretch>
            <a:fillRect/>
          </a:stretch>
        </p:blipFill>
        <p:spPr>
          <a:xfrm rot="10800000">
            <a:off x="660400" y="1483608"/>
            <a:ext cx="10919460" cy="2916702"/>
          </a:xfrm>
          <a:prstGeom prst="rect">
            <a:avLst/>
          </a:prstGeom>
          <a:noFill/>
          <a:ln>
            <a:noFill/>
          </a:ln>
        </p:spPr>
      </p:pic>
      <p:sp>
        <p:nvSpPr>
          <p:cNvPr id="5" name="标题 1"/>
          <p:cNvSpPr txBox="1"/>
          <p:nvPr/>
        </p:nvSpPr>
        <p:spPr>
          <a:xfrm flipH="1" flipV="1">
            <a:off x="0" y="1421412"/>
            <a:ext cx="11369040" cy="2978898"/>
          </a:xfrm>
          <a:prstGeom prst="rect">
            <a:avLst/>
          </a:prstGeom>
          <a:gradFill>
            <a:gsLst>
              <a:gs pos="13000">
                <a:schemeClr val="bg1"/>
              </a:gs>
              <a:gs pos="100000">
                <a:schemeClr val="bg1">
                  <a:alpha val="0"/>
                </a:schemeClr>
              </a:gs>
            </a:gsLst>
            <a:lin ang="1080000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60400" y="4193600"/>
            <a:ext cx="396240" cy="396240"/>
          </a:xfrm>
          <a:prstGeom prst="ellipse">
            <a:avLst/>
          </a:prstGeom>
          <a:solidFill>
            <a:schemeClr val="accent1">
              <a:alpha val="45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13500000">
            <a:off x="765787" y="4325630"/>
            <a:ext cx="156256" cy="156256"/>
          </a:xfrm>
          <a:prstGeom prst="corner">
            <a:avLst>
              <a:gd name="adj1" fmla="val 23334"/>
              <a:gd name="adj2" fmla="val 23889"/>
            </a:avLst>
          </a:prstGeom>
          <a:solidFill>
            <a:schemeClr val="bg1"/>
          </a:solidFill>
          <a:ln w="12700" cap="sq">
            <a:noFill/>
            <a:miter/>
          </a:ln>
          <a:effectLst>
            <a:outerShdw blurRad="50800" dist="38100" dir="5400000" algn="t" rotWithShape="0">
              <a:srgbClr val="000000">
                <a:alpha val="25000"/>
              </a:srgbClr>
            </a:outerShdw>
          </a:effectLst>
        </p:spPr>
        <p:txBody>
          <a:bodyPr vert="horz" wrap="square" lIns="91440" tIns="45720" rIns="91440" bIns="45720" rtlCol="0" anchor="ctr"/>
          <a:lstStyle/>
          <a:p>
            <a:pPr algn="ctr"/>
            <a:endParaRPr kumimoji="1" lang="zh-CN" altLang="en-US"/>
          </a:p>
        </p:txBody>
      </p:sp>
      <p:cxnSp>
        <p:nvCxnSpPr>
          <p:cNvPr id="8" name="标题 1"/>
          <p:cNvCxnSpPr/>
          <p:nvPr/>
        </p:nvCxnSpPr>
        <p:spPr>
          <a:xfrm flipH="1">
            <a:off x="-518160" y="4384072"/>
            <a:ext cx="929640" cy="0"/>
          </a:xfrm>
          <a:prstGeom prst="line">
            <a:avLst/>
          </a:prstGeom>
          <a:noFill/>
          <a:ln w="15875" cap="sq">
            <a:solidFill>
              <a:schemeClr val="accent1"/>
            </a:solidFill>
            <a:miter/>
          </a:ln>
        </p:spPr>
      </p:cxnSp>
      <p:cxnSp>
        <p:nvCxnSpPr>
          <p:cNvPr id="9" name="标题 1"/>
          <p:cNvCxnSpPr/>
          <p:nvPr/>
        </p:nvCxnSpPr>
        <p:spPr>
          <a:xfrm flipH="1">
            <a:off x="1238491" y="4384072"/>
            <a:ext cx="10953509" cy="0"/>
          </a:xfrm>
          <a:prstGeom prst="line">
            <a:avLst/>
          </a:prstGeom>
          <a:noFill/>
          <a:ln w="15875" cap="sq">
            <a:solidFill>
              <a:schemeClr val="accent1"/>
            </a:solidFill>
            <a:miter/>
          </a:ln>
        </p:spPr>
      </p:cxnSp>
      <p:sp>
        <p:nvSpPr>
          <p:cNvPr id="10" name="标题 1"/>
          <p:cNvSpPr txBox="1"/>
          <p:nvPr/>
        </p:nvSpPr>
        <p:spPr>
          <a:xfrm>
            <a:off x="660400" y="1705252"/>
            <a:ext cx="7333530" cy="1480820"/>
          </a:xfrm>
          <a:prstGeom prst="rect">
            <a:avLst/>
          </a:prstGeom>
          <a:noFill/>
          <a:ln>
            <a:noFill/>
          </a:ln>
        </p:spPr>
        <p:txBody>
          <a:bodyPr vert="horz" wrap="square" lIns="0" tIns="0" rIns="0" bIns="0" rtlCol="0" anchor="t"/>
          <a:lstStyle/>
          <a:p>
            <a:pPr algn="l">
              <a:lnSpc>
                <a:spcPct val="200000"/>
              </a:lnSpc>
            </a:pPr>
            <a:r>
              <a:rPr kumimoji="1" lang="en-US" altLang="zh-CN" sz="1400" dirty="0">
                <a:ln w="12700">
                  <a:noFill/>
                </a:ln>
                <a:solidFill>
                  <a:schemeClr val="tx1">
                    <a:lumMod val="85000"/>
                    <a:lumOff val="15000"/>
                  </a:schemeClr>
                </a:solidFill>
                <a:latin typeface="Source Han Sans"/>
                <a:ea typeface="Source Han Sans"/>
                <a:cs typeface="Source Han Sans"/>
              </a:rPr>
              <a:t>数据可视化是一门艺术与科学的交叉领域，它涉及到将数据转换成视觉表示形式，以便于人们可以更直观、更有效地理解和解释数据。在数字时代，数据可视化尤为重要，因为随着信息量的爆炸性增长，人们需要高效的手段来处理和解析这些信息。数据可视化通过使用图表、图形、地图和其他视觉元素，使大量复杂的数值数据转化为易于理解和处理的视觉信息。</a:t>
            </a:r>
            <a:endParaRPr kumimoji="1" lang="zh-CN" altLang="en-US" dirty="0"/>
          </a:p>
        </p:txBody>
      </p:sp>
      <p:sp>
        <p:nvSpPr>
          <p:cNvPr id="11" name="标题 1"/>
          <p:cNvSpPr txBox="1"/>
          <p:nvPr/>
        </p:nvSpPr>
        <p:spPr>
          <a:xfrm>
            <a:off x="1934731" y="4650244"/>
            <a:ext cx="2880000" cy="1480820"/>
          </a:xfrm>
          <a:prstGeom prst="rect">
            <a:avLst/>
          </a:prstGeom>
          <a:noFill/>
          <a:ln>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在实际应用中，数据可视化被广泛应用于商业智能、政府决策、科研分析、新闻报道等多个领域，形式包括数据报表、数据仪表盘、数据大屏等。通过数据可视化，人们不仅能快速获取信息，还能洞悉数据背后的深层次联系，从而作出更加精准的判断和决策。</a:t>
            </a:r>
            <a:endParaRPr kumimoji="1" lang="zh-CN" altLang="en-US" dirty="0"/>
          </a:p>
        </p:txBody>
      </p:sp>
      <p:sp>
        <p:nvSpPr>
          <p:cNvPr id="12" name="标题 1"/>
          <p:cNvSpPr txBox="1"/>
          <p:nvPr/>
        </p:nvSpPr>
        <p:spPr>
          <a:xfrm>
            <a:off x="6932649" y="4650244"/>
            <a:ext cx="2880000" cy="1480820"/>
          </a:xfrm>
          <a:prstGeom prst="rect">
            <a:avLst/>
          </a:prstGeom>
          <a:noFill/>
          <a:ln>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Excel作为数据可视化的入门级工具，可以使大家快速的理解数据可视化的整体流程。所以本项目将通过使用Excel绘制南丁格尔玫瑰图来展示怎样通过Excel来实现数据的可视化，操作基于windows下的Excel 2019完成。</a:t>
            </a:r>
            <a:endParaRPr kumimoji="1" lang="zh-CN" altLang="en-US" dirty="0"/>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项目背景</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19FB0A17-2567-0AD5-05E0-4340BAF7A4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5394226" y="1460699"/>
            <a:ext cx="486456" cy="486456"/>
          </a:xfrm>
          <a:prstGeom prst="ellipse">
            <a:avLst/>
          </a:prstGeom>
          <a:solidFill>
            <a:schemeClr val="accent1">
              <a:alpha val="2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394226" y="4048759"/>
            <a:ext cx="486456" cy="486456"/>
          </a:xfrm>
          <a:prstGeom prst="ellipse">
            <a:avLst/>
          </a:prstGeom>
          <a:solidFill>
            <a:schemeClr val="accent2">
              <a:alpha val="24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131526" y="1460699"/>
            <a:ext cx="486456" cy="486456"/>
          </a:xfrm>
          <a:prstGeom prst="ellipse">
            <a:avLst/>
          </a:prstGeom>
          <a:solidFill>
            <a:schemeClr val="accent2">
              <a:alpha val="24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1131526" y="4048759"/>
            <a:ext cx="486456" cy="486456"/>
          </a:xfrm>
          <a:prstGeom prst="ellipse">
            <a:avLst/>
          </a:prstGeom>
          <a:solidFill>
            <a:schemeClr val="accent1">
              <a:alpha val="24000"/>
            </a:schemeClr>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74800" y="1546040"/>
            <a:ext cx="5106800" cy="2101600"/>
          </a:xfrm>
          <a:prstGeom prst="roundRect">
            <a:avLst>
              <a:gd name="adj" fmla="val 6411"/>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29954" y="1809246"/>
            <a:ext cx="4829246" cy="164261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理解数据结构：学习如何组织数据，以便于反映在玫瑰图中；理解分类数据和连续数据在玫瑰图中的表示方法。</a:t>
            </a:r>
            <a:endParaRPr kumimoji="1" lang="zh-CN" altLang="en-US"/>
          </a:p>
        </p:txBody>
      </p:sp>
      <p:sp>
        <p:nvSpPr>
          <p:cNvPr id="10" name="标题 1"/>
          <p:cNvSpPr txBox="1"/>
          <p:nvPr/>
        </p:nvSpPr>
        <p:spPr>
          <a:xfrm>
            <a:off x="5530168" y="3419040"/>
            <a:ext cx="86400" cy="86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321000" y="1130300"/>
            <a:ext cx="678800" cy="678800"/>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415600" y="1300423"/>
            <a:ext cx="489600" cy="338554"/>
          </a:xfrm>
          <a:prstGeom prst="rect">
            <a:avLst/>
          </a:prstGeom>
          <a:noFill/>
          <a:ln>
            <a:noFill/>
          </a:ln>
        </p:spPr>
        <p:txBody>
          <a:bodyPr vert="horz" wrap="square" lIns="0" tIns="0" rIns="0" bIns="0" rtlCol="0" anchor="ctr"/>
          <a:lstStyle/>
          <a:p>
            <a:pPr algn="ctr"/>
            <a:r>
              <a:rPr kumimoji="1" lang="en-US" altLang="zh-CN" sz="2400">
                <a:ln w="12700">
                  <a:noFill/>
                </a:ln>
                <a:solidFill>
                  <a:schemeClr val="bg1"/>
                </a:solidFill>
                <a:latin typeface="Source Han Sans"/>
                <a:ea typeface="Source Han Sans"/>
                <a:cs typeface="Source Han Sans"/>
              </a:rPr>
              <a:t>01</a:t>
            </a:r>
            <a:endParaRPr kumimoji="1" lang="zh-CN" altLang="en-US"/>
          </a:p>
        </p:txBody>
      </p:sp>
      <p:sp>
        <p:nvSpPr>
          <p:cNvPr id="13" name="标题 1"/>
          <p:cNvSpPr txBox="1"/>
          <p:nvPr/>
        </p:nvSpPr>
        <p:spPr>
          <a:xfrm>
            <a:off x="674800" y="4134100"/>
            <a:ext cx="5106800" cy="2101600"/>
          </a:xfrm>
          <a:prstGeom prst="roundRect">
            <a:avLst>
              <a:gd name="adj" fmla="val 6411"/>
            </a:avLst>
          </a:prstGeom>
          <a:solidFill>
            <a:schemeClr val="bg1"/>
          </a:solid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829954" y="4397306"/>
            <a:ext cx="4829246" cy="164261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数据可视化原理：学习南丁格尔玫瑰图的原理，理解其如何将数据以极坐标的形式展示；理解颜色、形状和大小在数据可视化中的作用。</a:t>
            </a:r>
            <a:endParaRPr kumimoji="1" lang="zh-CN" altLang="en-US"/>
          </a:p>
        </p:txBody>
      </p:sp>
      <p:sp>
        <p:nvSpPr>
          <p:cNvPr id="15" name="标题 1"/>
          <p:cNvSpPr txBox="1"/>
          <p:nvPr/>
        </p:nvSpPr>
        <p:spPr>
          <a:xfrm>
            <a:off x="5530168" y="6007100"/>
            <a:ext cx="86400" cy="86400"/>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321000" y="3718360"/>
            <a:ext cx="678800" cy="678800"/>
          </a:xfrm>
          <a:prstGeom prst="ellipse">
            <a:avLst/>
          </a:pr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415600" y="3888483"/>
            <a:ext cx="489600" cy="338554"/>
          </a:xfrm>
          <a:prstGeom prst="rect">
            <a:avLst/>
          </a:prstGeom>
          <a:noFill/>
          <a:ln>
            <a:noFill/>
          </a:ln>
        </p:spPr>
        <p:txBody>
          <a:bodyPr vert="horz" wrap="square" lIns="0" tIns="0" rIns="0" bIns="0" rtlCol="0" anchor="ctr"/>
          <a:lstStyle/>
          <a:p>
            <a:pPr algn="ctr"/>
            <a:r>
              <a:rPr kumimoji="1" lang="en-US" altLang="zh-CN" sz="2400">
                <a:ln w="12700">
                  <a:noFill/>
                </a:ln>
                <a:solidFill>
                  <a:schemeClr val="bg1"/>
                </a:solidFill>
                <a:latin typeface="Source Han Sans"/>
                <a:ea typeface="Source Han Sans"/>
                <a:cs typeface="Source Han Sans"/>
              </a:rPr>
              <a:t>03</a:t>
            </a:r>
            <a:endParaRPr kumimoji="1" lang="zh-CN" altLang="en-US"/>
          </a:p>
        </p:txBody>
      </p:sp>
      <p:sp>
        <p:nvSpPr>
          <p:cNvPr id="18" name="标题 1"/>
          <p:cNvSpPr txBox="1"/>
          <p:nvPr/>
        </p:nvSpPr>
        <p:spPr>
          <a:xfrm>
            <a:off x="6412100" y="1546040"/>
            <a:ext cx="5106800" cy="2101600"/>
          </a:xfrm>
          <a:prstGeom prst="roundRect">
            <a:avLst>
              <a:gd name="adj" fmla="val 6411"/>
            </a:avLst>
          </a:prstGeom>
          <a:solidFill>
            <a:schemeClr val="bg1"/>
          </a:solid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19" name="标题 1"/>
          <p:cNvSpPr txBox="1"/>
          <p:nvPr/>
        </p:nvSpPr>
        <p:spPr>
          <a:xfrm>
            <a:off x="6567254" y="1809246"/>
            <a:ext cx="4829246" cy="164261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掌握Excel功能：学习如何使用Excel的图表功能来创建玫瑰图；掌握如何调整图表样式和格式，以增强可视化的效果。</a:t>
            </a:r>
            <a:endParaRPr kumimoji="1" lang="zh-CN" altLang="en-US"/>
          </a:p>
        </p:txBody>
      </p:sp>
      <p:sp>
        <p:nvSpPr>
          <p:cNvPr id="20" name="标题 1"/>
          <p:cNvSpPr txBox="1"/>
          <p:nvPr/>
        </p:nvSpPr>
        <p:spPr>
          <a:xfrm>
            <a:off x="11267468" y="3419040"/>
            <a:ext cx="86400" cy="86400"/>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6058300" y="1130300"/>
            <a:ext cx="678800" cy="678800"/>
          </a:xfrm>
          <a:prstGeom prst="ellipse">
            <a:avLst/>
          </a:pr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22" name="标题 1"/>
          <p:cNvSpPr txBox="1"/>
          <p:nvPr/>
        </p:nvSpPr>
        <p:spPr>
          <a:xfrm>
            <a:off x="6152900" y="1300423"/>
            <a:ext cx="489600" cy="338554"/>
          </a:xfrm>
          <a:prstGeom prst="rect">
            <a:avLst/>
          </a:prstGeom>
          <a:noFill/>
          <a:ln>
            <a:noFill/>
          </a:ln>
        </p:spPr>
        <p:txBody>
          <a:bodyPr vert="horz" wrap="square" lIns="0" tIns="0" rIns="0" bIns="0" rtlCol="0" anchor="ctr"/>
          <a:lstStyle/>
          <a:p>
            <a:pPr algn="ctr"/>
            <a:r>
              <a:rPr kumimoji="1" lang="en-US" altLang="zh-CN" sz="2400">
                <a:ln w="12700">
                  <a:noFill/>
                </a:ln>
                <a:solidFill>
                  <a:schemeClr val="bg1"/>
                </a:solidFill>
                <a:latin typeface="Source Han Sans"/>
                <a:ea typeface="Source Han Sans"/>
                <a:cs typeface="Source Han Sans"/>
              </a:rPr>
              <a:t>02</a:t>
            </a:r>
            <a:endParaRPr kumimoji="1" lang="zh-CN" altLang="en-US"/>
          </a:p>
        </p:txBody>
      </p:sp>
      <p:sp>
        <p:nvSpPr>
          <p:cNvPr id="23" name="标题 1"/>
          <p:cNvSpPr txBox="1"/>
          <p:nvPr/>
        </p:nvSpPr>
        <p:spPr>
          <a:xfrm>
            <a:off x="6412100" y="4134100"/>
            <a:ext cx="5106800" cy="2101600"/>
          </a:xfrm>
          <a:prstGeom prst="roundRect">
            <a:avLst>
              <a:gd name="adj" fmla="val 6411"/>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24" name="标题 1"/>
          <p:cNvSpPr txBox="1"/>
          <p:nvPr/>
        </p:nvSpPr>
        <p:spPr>
          <a:xfrm>
            <a:off x="6567254" y="4397306"/>
            <a:ext cx="4829246" cy="164261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实践操作技能：动手实践，通过绘制玫瑰图来提高使用Excel的技能；学习如何通过图表来讲述故事，将数据转化为有说服力的视觉信息。</a:t>
            </a:r>
            <a:endParaRPr kumimoji="1" lang="zh-CN" altLang="en-US"/>
          </a:p>
        </p:txBody>
      </p:sp>
      <p:sp>
        <p:nvSpPr>
          <p:cNvPr id="25" name="标题 1"/>
          <p:cNvSpPr txBox="1"/>
          <p:nvPr/>
        </p:nvSpPr>
        <p:spPr>
          <a:xfrm>
            <a:off x="11267468" y="6007100"/>
            <a:ext cx="86400" cy="86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6" name="标题 1"/>
          <p:cNvSpPr txBox="1"/>
          <p:nvPr/>
        </p:nvSpPr>
        <p:spPr>
          <a:xfrm>
            <a:off x="6058300" y="3718360"/>
            <a:ext cx="678800" cy="678800"/>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27" name="标题 1"/>
          <p:cNvSpPr txBox="1"/>
          <p:nvPr/>
        </p:nvSpPr>
        <p:spPr>
          <a:xfrm>
            <a:off x="6152900" y="3888483"/>
            <a:ext cx="489600" cy="338554"/>
          </a:xfrm>
          <a:prstGeom prst="rect">
            <a:avLst/>
          </a:prstGeom>
          <a:noFill/>
          <a:ln>
            <a:noFill/>
          </a:ln>
        </p:spPr>
        <p:txBody>
          <a:bodyPr vert="horz" wrap="square" lIns="0" tIns="0" rIns="0" bIns="0" rtlCol="0" anchor="ctr"/>
          <a:lstStyle/>
          <a:p>
            <a:pPr algn="ctr"/>
            <a:r>
              <a:rPr kumimoji="1" lang="en-US" altLang="zh-CN" sz="2400">
                <a:ln w="12700">
                  <a:noFill/>
                </a:ln>
                <a:solidFill>
                  <a:schemeClr val="bg1"/>
                </a:solidFill>
                <a:latin typeface="Source Han Sans"/>
                <a:ea typeface="Source Han Sans"/>
                <a:cs typeface="Source Han Sans"/>
              </a:rPr>
              <a:t>04</a:t>
            </a:r>
            <a:endParaRPr kumimoji="1" lang="zh-CN" altLang="en-US"/>
          </a:p>
        </p:txBody>
      </p:sp>
      <p:sp>
        <p:nvSpPr>
          <p:cNvPr id="28"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sp>
        <p:nvSpPr>
          <p:cNvPr id="29"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30"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B78E7C88-7CBB-5837-DFB0-265BF35216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5189222"/>
            <a:ext cx="10858500" cy="45719"/>
          </a:xfrm>
          <a:prstGeom prst="rect">
            <a:avLst/>
          </a:prstGeom>
          <a:solidFill>
            <a:schemeClr val="accent2">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309103" y="1435769"/>
            <a:ext cx="4267200" cy="3490760"/>
          </a:xfrm>
          <a:prstGeom prst="downArrowCallout">
            <a:avLst>
              <a:gd name="adj1" fmla="val 5287"/>
              <a:gd name="adj2" fmla="val 10296"/>
              <a:gd name="adj3" fmla="val 11269"/>
              <a:gd name="adj4" fmla="val 64977"/>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354472" y="5123850"/>
            <a:ext cx="176463" cy="176463"/>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489263" y="1966345"/>
            <a:ext cx="3906880" cy="1581368"/>
          </a:xfrm>
          <a:prstGeom prst="rect">
            <a:avLst/>
          </a:prstGeom>
          <a:noFill/>
          <a:ln>
            <a:noFill/>
          </a:ln>
        </p:spPr>
        <p:txBody>
          <a:bodyPr vert="horz" wrap="square" lIns="0" tIns="0" rIns="0" bIns="0" rtlCol="0" anchor="t"/>
          <a:lstStyle/>
          <a:p>
            <a:pPr algn="ctr"/>
            <a:r>
              <a:rPr kumimoji="1" lang="en-US" altLang="zh-CN" sz="1400">
                <a:ln w="12700">
                  <a:noFill/>
                </a:ln>
                <a:solidFill>
                  <a:schemeClr val="bg1"/>
                </a:solidFill>
                <a:latin typeface="Source Han Sans"/>
                <a:ea typeface="Source Han Sans"/>
                <a:cs typeface="Source Han Sans"/>
              </a:rPr>
              <a:t>理解玫瑰图的基本概念、特点和适用场景。</a:t>
            </a:r>
            <a:endParaRPr kumimoji="1" lang="zh-CN" altLang="en-US"/>
          </a:p>
        </p:txBody>
      </p:sp>
      <p:sp>
        <p:nvSpPr>
          <p:cNvPr id="8" name="标题 1"/>
          <p:cNvSpPr txBox="1"/>
          <p:nvPr/>
        </p:nvSpPr>
        <p:spPr>
          <a:xfrm>
            <a:off x="6602997" y="1435769"/>
            <a:ext cx="4267200" cy="3490760"/>
          </a:xfrm>
          <a:prstGeom prst="downArrowCallout">
            <a:avLst>
              <a:gd name="adj1" fmla="val 5287"/>
              <a:gd name="adj2" fmla="val 10296"/>
              <a:gd name="adj3" fmla="val 11269"/>
              <a:gd name="adj4" fmla="val 64977"/>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648366" y="5123850"/>
            <a:ext cx="176463" cy="176463"/>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783157" y="1966345"/>
            <a:ext cx="3906880" cy="1581368"/>
          </a:xfrm>
          <a:prstGeom prst="rect">
            <a:avLst/>
          </a:prstGeom>
          <a:noFill/>
          <a:ln>
            <a:noFill/>
          </a:ln>
        </p:spPr>
        <p:txBody>
          <a:bodyPr vert="horz" wrap="square" lIns="0" tIns="0" rIns="0" bIns="0" rtlCol="0" anchor="t"/>
          <a:lstStyle/>
          <a:p>
            <a:pPr algn="ctr"/>
            <a:r>
              <a:rPr kumimoji="1" lang="en-US" altLang="zh-CN" sz="1400">
                <a:ln w="12700">
                  <a:noFill/>
                </a:ln>
                <a:solidFill>
                  <a:schemeClr val="bg1"/>
                </a:solidFill>
                <a:latin typeface="Source Han Sans"/>
                <a:ea typeface="Source Han Sans"/>
                <a:cs typeface="Source Han Sans"/>
              </a:rPr>
              <a:t>掌握使用Excel的图表功能来创建玫瑰图，并进行展示的优化等。</a:t>
            </a:r>
            <a:endParaRPr kumimoji="1" lang="zh-CN" altLang="en-US"/>
          </a:p>
        </p:txBody>
      </p:sp>
      <p:sp>
        <p:nvSpPr>
          <p:cNvPr id="11" name="标题 1"/>
          <p:cNvSpPr txBox="1"/>
          <p:nvPr/>
        </p:nvSpPr>
        <p:spPr>
          <a:xfrm>
            <a:off x="3230145" y="1655338"/>
            <a:ext cx="425116" cy="45719"/>
          </a:xfrm>
          <a:prstGeom prst="rect">
            <a:avLst/>
          </a:prstGeom>
          <a:solidFill>
            <a:schemeClr val="bg1"/>
          </a:solidFill>
          <a:ln w="12700" cap="sq">
            <a:solidFill>
              <a:schemeClr val="bg1"/>
            </a:solid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8524039" y="1655338"/>
            <a:ext cx="425116" cy="45719"/>
          </a:xfrm>
          <a:prstGeom prst="rect">
            <a:avLst/>
          </a:prstGeom>
          <a:solidFill>
            <a:schemeClr val="bg1"/>
          </a:solidFill>
          <a:ln w="12700" cap="sq">
            <a:solidFill>
              <a:schemeClr val="bg1"/>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392435"/>
            <a:ext cx="10858500" cy="468000"/>
          </a:xfrm>
          <a:prstGeom prst="rect">
            <a:avLst/>
          </a:prstGeom>
          <a:noFill/>
          <a:ln>
            <a:noFill/>
          </a:ln>
        </p:spPr>
        <p:txBody>
          <a:bodyPr vert="horz" wrap="square" lIns="0" tIns="0" rIns="0" bIns="0" rtlCol="0" anchor="ctr"/>
          <a:lstStyle/>
          <a:p>
            <a:pPr algn="l"/>
            <a:r>
              <a:rPr kumimoji="1" lang="en-US" altLang="zh-CN" sz="32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sp>
        <p:nvSpPr>
          <p:cNvPr id="14" name="标题 1"/>
          <p:cNvSpPr txBox="1"/>
          <p:nvPr/>
        </p:nvSpPr>
        <p:spPr>
          <a:xfrm rot="16200000">
            <a:off x="447531" y="884699"/>
            <a:ext cx="144000" cy="144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16000" y="956699"/>
            <a:ext cx="7200000" cy="0"/>
          </a:xfrm>
          <a:prstGeom prst="line">
            <a:avLst/>
          </a:prstGeom>
          <a:noFill/>
          <a:ln w="12700" cap="sq">
            <a:gradFill>
              <a:gsLst>
                <a:gs pos="0">
                  <a:schemeClr val="accent1"/>
                </a:gs>
                <a:gs pos="80000">
                  <a:schemeClr val="bg1"/>
                </a:gs>
              </a:gsLst>
              <a:lin ang="0" scaled="0"/>
            </a:gradFill>
            <a:miter/>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091272A6-F1C3-6976-38ED-09349EE80C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1376</Words>
  <Application>Microsoft Office PowerPoint</Application>
  <PresentationFormat>宽屏</PresentationFormat>
  <Paragraphs>201</Paragraphs>
  <Slides>39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39</vt:i4>
      </vt:variant>
    </vt:vector>
  </HeadingPairs>
  <TitlesOfParts>
    <vt:vector size="47" baseType="lpstr">
      <vt:lpstr>OPPOSans L</vt:lpstr>
      <vt:lpstr>OPPOSans B</vt:lpstr>
      <vt:lpstr>OPPOSans H</vt:lpstr>
      <vt:lpstr>Source Han Sans</vt:lpstr>
      <vt:lpstr>OPPOSans R</vt:lpstr>
      <vt:lpstr>Source Han Sans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cp:revision>
  <dcterms:modified xsi:type="dcterms:W3CDTF">2024-07-22T14:49:42Z</dcterms:modified>
</cp:coreProperties>
</file>